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7" r:id="rId2"/>
    <p:sldId id="258" r:id="rId3"/>
    <p:sldId id="260" r:id="rId4"/>
    <p:sldId id="261" r:id="rId5"/>
    <p:sldId id="263" r:id="rId6"/>
    <p:sldId id="264" r:id="rId7"/>
    <p:sldId id="265" r:id="rId8"/>
    <p:sldId id="266" r:id="rId9"/>
    <p:sldId id="268" r:id="rId10"/>
    <p:sldId id="285" r:id="rId11"/>
    <p:sldId id="269" r:id="rId12"/>
    <p:sldId id="270" r:id="rId13"/>
    <p:sldId id="277" r:id="rId14"/>
    <p:sldId id="278" r:id="rId15"/>
    <p:sldId id="275" r:id="rId16"/>
    <p:sldId id="279" r:id="rId17"/>
    <p:sldId id="280" r:id="rId18"/>
    <p:sldId id="286" r:id="rId19"/>
    <p:sldId id="281" r:id="rId20"/>
    <p:sldId id="282" r:id="rId21"/>
    <p:sldId id="283" r:id="rId22"/>
    <p:sldId id="325" r:id="rId23"/>
    <p:sldId id="288" r:id="rId24"/>
    <p:sldId id="289" r:id="rId25"/>
    <p:sldId id="290" r:id="rId26"/>
    <p:sldId id="291" r:id="rId27"/>
    <p:sldId id="292" r:id="rId28"/>
    <p:sldId id="293" r:id="rId29"/>
    <p:sldId id="326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23" r:id="rId43"/>
    <p:sldId id="324" r:id="rId44"/>
    <p:sldId id="306" r:id="rId45"/>
    <p:sldId id="307" r:id="rId46"/>
    <p:sldId id="309" r:id="rId47"/>
    <p:sldId id="310" r:id="rId48"/>
    <p:sldId id="311" r:id="rId49"/>
    <p:sldId id="319" r:id="rId50"/>
    <p:sldId id="314" r:id="rId51"/>
    <p:sldId id="315" r:id="rId52"/>
    <p:sldId id="316" r:id="rId53"/>
    <p:sldId id="317" r:id="rId54"/>
    <p:sldId id="318" r:id="rId55"/>
    <p:sldId id="322" r:id="rId56"/>
    <p:sldId id="320" r:id="rId57"/>
    <p:sldId id="321" r:id="rId58"/>
    <p:sldId id="312" r:id="rId59"/>
    <p:sldId id="259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56"/>
    <p:restoredTop sz="94636"/>
  </p:normalViewPr>
  <p:slideViewPr>
    <p:cSldViewPr snapToGrid="0" snapToObjects="1">
      <p:cViewPr varScale="1">
        <p:scale>
          <a:sx n="102" d="100"/>
          <a:sy n="102" d="100"/>
        </p:scale>
        <p:origin x="176" y="7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45242-A2E2-4649-9C7B-74CD696BA154}" type="datetimeFigureOut">
              <a:rPr lang="en-US" smtClean="0"/>
              <a:t>8/27/17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B62D35-B3C1-8047-BB81-004B3542C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8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8/27/17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09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8/27/17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26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8/27/17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72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8/27/17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87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8/27/17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2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8/27/17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626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8/27/17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41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8/27/17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57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8/27/17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926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8/27/17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41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8/27/17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31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299DA-2177-1C48-B660-A407EC34892F}" type="datetimeFigureOut">
              <a:rPr lang="en-US" smtClean="0"/>
              <a:t>8/27/17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194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9.png"/><Relationship Id="rId9" Type="http://schemas.openxmlformats.org/officeDocument/2006/relationships/image" Target="../media/image8.png"/><Relationship Id="rId10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3.amazonaws.com/seis665/docker-single-server.json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9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26.png"/><Relationship Id="rId11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</a:t>
            </a:r>
            <a:r>
              <a:rPr lang="en-US" sz="3600" dirty="0" smtClean="0"/>
              <a:t>12</a:t>
            </a:r>
            <a:r>
              <a:rPr lang="en-US" sz="3600" smtClean="0"/>
              <a:t>: </a:t>
            </a:r>
            <a:r>
              <a:rPr lang="en-US" sz="3600" smtClean="0"/>
              <a:t>Containers</a:t>
            </a:r>
            <a:endParaRPr lang="en-US" sz="36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279" y="4000253"/>
            <a:ext cx="2316367" cy="131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8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Matrix Solution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471001"/>
              </p:ext>
            </p:extLst>
          </p:nvPr>
        </p:nvGraphicFramePr>
        <p:xfrm>
          <a:off x="961434" y="1631301"/>
          <a:ext cx="7725366" cy="40374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7561"/>
                <a:gridCol w="1287561"/>
                <a:gridCol w="1287561"/>
                <a:gridCol w="1287561"/>
                <a:gridCol w="1287561"/>
                <a:gridCol w="1287561"/>
              </a:tblGrid>
              <a:tr h="800389"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  <a:p>
                      <a:pPr algn="ctr"/>
                      <a:r>
                        <a:rPr lang="en-US" sz="1400" dirty="0" smtClean="0"/>
                        <a:t>Static website</a:t>
                      </a:r>
                      <a:endParaRPr 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Queue</a:t>
                      </a:r>
                    </a:p>
                    <a:p>
                      <a:endParaRPr lang="en-US" sz="14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Analytics</a:t>
                      </a:r>
                    </a:p>
                    <a:p>
                      <a:endParaRPr lang="en-US" sz="14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Web</a:t>
                      </a:r>
                      <a:r>
                        <a:rPr lang="en-US" sz="1400" baseline="0" dirty="0" smtClean="0"/>
                        <a:t> API</a:t>
                      </a:r>
                    </a:p>
                    <a:p>
                      <a:endParaRPr lang="en-US" sz="1400" baseline="0" dirty="0" smtClean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10425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Development VM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QA Server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Public Cloud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Production servers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Developer laptop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0" y="1783121"/>
            <a:ext cx="407916" cy="469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23" y="2554332"/>
            <a:ext cx="410803" cy="4730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293121"/>
            <a:ext cx="407916" cy="4697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985898"/>
            <a:ext cx="407915" cy="469721"/>
          </a:xfrm>
          <a:prstGeom prst="rect">
            <a:avLst/>
          </a:prstGeom>
        </p:spPr>
      </p:pic>
      <p:pic>
        <p:nvPicPr>
          <p:cNvPr id="10" name="Picture 9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402" y="4937266"/>
            <a:ext cx="731520" cy="731520"/>
          </a:xfrm>
          <a:prstGeom prst="rect">
            <a:avLst/>
          </a:prstGeom>
        </p:spPr>
      </p:pic>
      <p:pic>
        <p:nvPicPr>
          <p:cNvPr id="11" name="Picture 10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749" y="4937266"/>
            <a:ext cx="731520" cy="731520"/>
          </a:xfrm>
          <a:prstGeom prst="rect">
            <a:avLst/>
          </a:prstGeom>
        </p:spPr>
      </p:pic>
      <p:pic>
        <p:nvPicPr>
          <p:cNvPr id="12" name="Picture 11" descr="AWS-Clou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347" y="4937266"/>
            <a:ext cx="731520" cy="731520"/>
          </a:xfrm>
          <a:prstGeom prst="rect">
            <a:avLst/>
          </a:prstGeom>
        </p:spPr>
      </p:pic>
      <p:pic>
        <p:nvPicPr>
          <p:cNvPr id="13" name="Picture 12" descr="Forum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028" y="5056700"/>
            <a:ext cx="623308" cy="623308"/>
          </a:xfrm>
          <a:prstGeom prst="rect">
            <a:avLst/>
          </a:prstGeom>
        </p:spPr>
      </p:pic>
      <p:pic>
        <p:nvPicPr>
          <p:cNvPr id="14" name="Picture 13" descr="AWS-Management-Consol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774" y="5056700"/>
            <a:ext cx="623308" cy="6233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0" y="1781913"/>
            <a:ext cx="793139" cy="4880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1" y="2556419"/>
            <a:ext cx="793139" cy="4880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2" y="3266171"/>
            <a:ext cx="793139" cy="48808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3" y="3985898"/>
            <a:ext cx="793139" cy="48808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2" y="1781913"/>
            <a:ext cx="793139" cy="48808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3" y="2539292"/>
            <a:ext cx="793139" cy="48808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4" y="3278905"/>
            <a:ext cx="793139" cy="48808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4" y="3988618"/>
            <a:ext cx="793139" cy="48808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7" y="3988618"/>
            <a:ext cx="793139" cy="48808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7" y="3279573"/>
            <a:ext cx="793139" cy="48808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8" y="2552504"/>
            <a:ext cx="793139" cy="48808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8" y="1778726"/>
            <a:ext cx="793139" cy="48808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79" y="3993050"/>
            <a:ext cx="793139" cy="48808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80" y="3266171"/>
            <a:ext cx="793139" cy="48808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84" y="2539292"/>
            <a:ext cx="793139" cy="48808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84" y="1778726"/>
            <a:ext cx="793139" cy="48808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2206" y="3999380"/>
            <a:ext cx="793139" cy="48808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7711" y="3278905"/>
            <a:ext cx="793139" cy="48808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7712" y="2539292"/>
            <a:ext cx="793139" cy="48808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7713" y="1778726"/>
            <a:ext cx="793139" cy="48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2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4662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Build the application stack once and run it anywhere.</a:t>
            </a:r>
          </a:p>
          <a:p>
            <a:pPr lvl="1"/>
            <a:r>
              <a:rPr lang="en-US" dirty="0" smtClean="0"/>
              <a:t>Eliminate concerns about compatibility on different hardware platforms.</a:t>
            </a:r>
          </a:p>
          <a:p>
            <a:pPr lvl="2"/>
            <a:r>
              <a:rPr lang="en-US" dirty="0" smtClean="0"/>
              <a:t>The application will run in dev, testing, and at the customer site.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No worries about missing application dependencies like required packages.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Each application runs in its own container to eliminate conflicts like different shared libraries.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Easy to automate application testing and deployments using scripting.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Much less performance penalty than virtual machines.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51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Operations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Configure the application once, run it anywhere.</a:t>
            </a:r>
          </a:p>
          <a:p>
            <a:pPr lvl="1"/>
            <a:r>
              <a:rPr lang="en-US" dirty="0" smtClean="0"/>
              <a:t>Application lifecycle (develop/test/deploy) becomes much more repeatable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Eliminate inconsistencies between development, testing, and production environments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Simplifies continuous integration/deployment practices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Addresses performance and financial costs associated with virtual machines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79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container feels like a lightweight VM.</a:t>
            </a:r>
          </a:p>
          <a:p>
            <a:pPr lvl="1"/>
            <a:r>
              <a:rPr lang="en-US" dirty="0" smtClean="0"/>
              <a:t>You can log into it and get a shell.</a:t>
            </a:r>
          </a:p>
          <a:p>
            <a:pPr lvl="1"/>
            <a:r>
              <a:rPr lang="en-US" dirty="0" smtClean="0"/>
              <a:t>It has its own process space.</a:t>
            </a:r>
          </a:p>
          <a:p>
            <a:pPr lvl="1"/>
            <a:r>
              <a:rPr lang="en-US" dirty="0" smtClean="0"/>
              <a:t>You can run commands within the container as root.</a:t>
            </a:r>
          </a:p>
          <a:p>
            <a:pPr lvl="1"/>
            <a:r>
              <a:rPr lang="en-US" dirty="0" smtClean="0"/>
              <a:t>You can install packages in the container.</a:t>
            </a:r>
          </a:p>
          <a:p>
            <a:pPr lvl="1"/>
            <a:r>
              <a:rPr lang="en-US" dirty="0" smtClean="0"/>
              <a:t>The container can run services.</a:t>
            </a:r>
          </a:p>
          <a:p>
            <a:pPr lvl="1"/>
            <a:r>
              <a:rPr lang="en-US" dirty="0" smtClean="0"/>
              <a:t>You can modify network settings in the container.</a:t>
            </a:r>
          </a:p>
        </p:txBody>
      </p:sp>
    </p:spTree>
    <p:extLst>
      <p:ext uri="{BB962C8B-B14F-4D97-AF65-F5344CB8AC3E}">
        <p14:creationId xmlns:p14="http://schemas.microsoft.com/office/powerpoint/2010/main" val="125480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Level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3513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But</a:t>
            </a:r>
            <a:r>
              <a:rPr lang="is-IS" dirty="0" smtClean="0"/>
              <a:t>… it’s not quite like a virtual machine.</a:t>
            </a:r>
          </a:p>
          <a:p>
            <a:endParaRPr lang="is-IS" dirty="0" smtClean="0"/>
          </a:p>
          <a:p>
            <a:pPr lvl="1"/>
            <a:r>
              <a:rPr lang="is-IS" dirty="0" smtClean="0"/>
              <a:t>It uses the host kernel.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It can’t run a different OS than the host.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It can’t load its own kernel modules.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It can’t emulate devices like usb, storage, etc.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Network using port forwarding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It doesn’t need to run OS-type processes like syslogd and cron.</a:t>
            </a:r>
          </a:p>
          <a:p>
            <a:pPr lvl="1"/>
            <a:endParaRPr lang="is-IS" dirty="0" smtClean="0"/>
          </a:p>
          <a:p>
            <a:pPr lvl="1"/>
            <a:r>
              <a:rPr lang="en-US" dirty="0" smtClean="0"/>
              <a:t>It’s like </a:t>
            </a:r>
            <a:r>
              <a:rPr lang="en-US" dirty="0" err="1" smtClean="0"/>
              <a:t>chroot</a:t>
            </a:r>
            <a:r>
              <a:rPr lang="en-US" dirty="0" smtClean="0"/>
              <a:t> on steroids.</a:t>
            </a:r>
          </a:p>
          <a:p>
            <a:pPr lvl="2"/>
            <a:r>
              <a:rPr lang="en-US" dirty="0" err="1" smtClean="0"/>
              <a:t>chroot</a:t>
            </a:r>
            <a:r>
              <a:rPr lang="en-US" dirty="0" smtClean="0"/>
              <a:t> = process jail that prevents the process from accessing external files outside an “apparent root directory”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34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 vs. Containers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8259" y="1614345"/>
            <a:ext cx="6575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Key difference: Each virtual machine contains an OS whereas all containers share the same OS.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61" y="2825104"/>
            <a:ext cx="3210487" cy="35224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841" y="4048636"/>
            <a:ext cx="3244973" cy="229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9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advantages over VMs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1283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What can a container do that a VM cannot?</a:t>
            </a:r>
          </a:p>
          <a:p>
            <a:pPr lvl="1"/>
            <a:r>
              <a:rPr lang="en-US" dirty="0" smtClean="0"/>
              <a:t>Really simple app deployment with a single command line.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“Boot” in a fraction of a second compared to a minute for a VM.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Enables very granular services (micro-service architecture).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Significantly reduce testing and development footprint.</a:t>
            </a:r>
          </a:p>
          <a:p>
            <a:pPr lvl="2"/>
            <a:r>
              <a:rPr lang="en-US" dirty="0" smtClean="0"/>
              <a:t>Imagine the resource savings when launching hundreds of containers vs VMs.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73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932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An open-source Linux-based container implementation started by Solomon </a:t>
            </a:r>
            <a:r>
              <a:rPr lang="en-US" dirty="0" err="1" smtClean="0"/>
              <a:t>Hykes</a:t>
            </a:r>
            <a:r>
              <a:rPr lang="en-US" dirty="0" smtClean="0"/>
              <a:t> in France.</a:t>
            </a:r>
          </a:p>
          <a:p>
            <a:endParaRPr lang="en-US" dirty="0" smtClean="0"/>
          </a:p>
          <a:p>
            <a:r>
              <a:rPr lang="en-US" dirty="0" smtClean="0"/>
              <a:t>Initially released in 2013 and now in widespread use by cloud providers and enterprises.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It’s really an API and toolset that utilizes existing Linux facilities like </a:t>
            </a:r>
            <a:r>
              <a:rPr lang="en-US" dirty="0" err="1" smtClean="0"/>
              <a:t>cgroups</a:t>
            </a:r>
            <a:r>
              <a:rPr lang="en-US" dirty="0"/>
              <a:t> </a:t>
            </a:r>
            <a:r>
              <a:rPr lang="en-US" dirty="0" smtClean="0"/>
              <a:t>and namespaces.</a:t>
            </a:r>
          </a:p>
          <a:p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wasn’t the first Linux-based container solution</a:t>
            </a:r>
          </a:p>
          <a:p>
            <a:pPr lvl="1"/>
            <a:r>
              <a:rPr lang="en-US" dirty="0" smtClean="0"/>
              <a:t>Google developed </a:t>
            </a:r>
            <a:r>
              <a:rPr lang="en-US" dirty="0" err="1" smtClean="0"/>
              <a:t>cgroups</a:t>
            </a:r>
            <a:r>
              <a:rPr lang="en-US" dirty="0" smtClean="0"/>
              <a:t> 10 years earlier.</a:t>
            </a:r>
          </a:p>
          <a:p>
            <a:pPr lvl="1"/>
            <a:r>
              <a:rPr lang="en-US" dirty="0" err="1" smtClean="0"/>
              <a:t>OpenVZ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Virtuozzo</a:t>
            </a:r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1" y="272991"/>
            <a:ext cx="1915010" cy="108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4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Traditional vs. Docker</a:t>
            </a:r>
            <a:br>
              <a:rPr lang="en-US" dirty="0" smtClean="0"/>
            </a:br>
            <a:r>
              <a:rPr lang="en-US" dirty="0" smtClean="0"/>
              <a:t>Application 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7897"/>
            <a:ext cx="4259766" cy="4525963"/>
          </a:xfrm>
          <a:solidFill>
            <a:schemeClr val="bg2"/>
          </a:solidFill>
        </p:spPr>
        <p:txBody>
          <a:bodyPr/>
          <a:lstStyle/>
          <a:p>
            <a:r>
              <a:rPr lang="en-US" dirty="0" smtClean="0"/>
              <a:t>Traditional</a:t>
            </a:r>
          </a:p>
          <a:p>
            <a:pPr lvl="1"/>
            <a:r>
              <a:rPr lang="en-US" dirty="0" smtClean="0"/>
              <a:t>Ship packages via rpm, gem, jar, etc.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Deal with dependency conflicts.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“Works on my machine.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16966" y="1577896"/>
            <a:ext cx="4259766" cy="45259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Container</a:t>
            </a:r>
          </a:p>
          <a:p>
            <a:pPr lvl="1"/>
            <a:r>
              <a:rPr lang="en-US" dirty="0" smtClean="0"/>
              <a:t>Ship containers with all dependencies.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Break application stack into layers and only ship layers that change.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“Works on any machine.”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21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Docker</a:t>
            </a:r>
            <a:r>
              <a:rPr lang="en-US" dirty="0" smtClean="0"/>
              <a:t>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4266879" cy="484709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Implemented as a client-server system.</a:t>
            </a:r>
          </a:p>
          <a:p>
            <a:pPr lvl="1"/>
            <a:r>
              <a:rPr lang="en-US" dirty="0" smtClean="0"/>
              <a:t>Docker daemon (engine) runs on a host.</a:t>
            </a:r>
          </a:p>
          <a:p>
            <a:pPr lvl="2"/>
            <a:r>
              <a:rPr lang="en-US" dirty="0" smtClean="0"/>
              <a:t>Daemon builds, runs, and manages containers.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Docker CLI is the client app.</a:t>
            </a:r>
          </a:p>
          <a:p>
            <a:pPr lvl="2"/>
            <a:r>
              <a:rPr lang="en-US" dirty="0" smtClean="0"/>
              <a:t>Takes user input and sends it to the daemon.</a:t>
            </a:r>
          </a:p>
          <a:p>
            <a:pPr lvl="2"/>
            <a:r>
              <a:rPr lang="en-US" dirty="0" smtClean="0"/>
              <a:t>CLI can run on the host or a different machine.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Docker Hub Registry</a:t>
            </a:r>
          </a:p>
          <a:p>
            <a:pPr lvl="2"/>
            <a:r>
              <a:rPr lang="en-US" dirty="0" smtClean="0"/>
              <a:t>Collection of public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254" y="1600200"/>
            <a:ext cx="4426606" cy="281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Containers</a:t>
            </a:r>
          </a:p>
          <a:p>
            <a:pPr lvl="1"/>
            <a:r>
              <a:rPr lang="en-US" dirty="0" smtClean="0"/>
              <a:t>Purpose and benefits</a:t>
            </a:r>
          </a:p>
          <a:p>
            <a:pPr lvl="1"/>
            <a:r>
              <a:rPr lang="en-US" dirty="0" smtClean="0"/>
              <a:t>Containers vs. Virtual Machines</a:t>
            </a:r>
          </a:p>
          <a:p>
            <a:r>
              <a:rPr lang="en-US" dirty="0" smtClean="0"/>
              <a:t>Docker</a:t>
            </a:r>
          </a:p>
          <a:p>
            <a:pPr lvl="1"/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Docker client commands</a:t>
            </a:r>
          </a:p>
          <a:p>
            <a:pPr lvl="1"/>
            <a:r>
              <a:rPr lang="en-US" dirty="0" err="1" smtClean="0"/>
              <a:t>Dockerfile</a:t>
            </a:r>
            <a:endParaRPr lang="en-US" dirty="0" smtClean="0"/>
          </a:p>
          <a:p>
            <a:pPr lvl="1"/>
            <a:r>
              <a:rPr lang="en-US" dirty="0" smtClean="0"/>
              <a:t>Images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Volumes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3306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13" y="807570"/>
            <a:ext cx="8681088" cy="45346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29995" y="5342235"/>
            <a:ext cx="11538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</a:t>
            </a:r>
          </a:p>
          <a:p>
            <a:r>
              <a:rPr lang="en-US" dirty="0" smtClean="0"/>
              <a:t>Stop</a:t>
            </a:r>
          </a:p>
          <a:p>
            <a:r>
              <a:rPr lang="en-US" dirty="0" smtClean="0"/>
              <a:t>Terminate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98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/>
              <a:t>Host</a:t>
            </a:r>
            <a:r>
              <a:rPr lang="en-US" dirty="0" smtClean="0"/>
              <a:t>: a machine running containers.</a:t>
            </a:r>
          </a:p>
          <a:p>
            <a:endParaRPr lang="en-US" dirty="0" smtClean="0"/>
          </a:p>
          <a:p>
            <a:r>
              <a:rPr lang="en-US" b="1" dirty="0" smtClean="0"/>
              <a:t>Image</a:t>
            </a:r>
            <a:r>
              <a:rPr lang="en-US" dirty="0" smtClean="0"/>
              <a:t>: a read only template containing files and meta-data used to create containers.</a:t>
            </a:r>
          </a:p>
          <a:p>
            <a:endParaRPr lang="en-US" dirty="0" smtClean="0"/>
          </a:p>
          <a:p>
            <a:r>
              <a:rPr lang="en-US" b="1" dirty="0" smtClean="0"/>
              <a:t>Container</a:t>
            </a:r>
            <a:r>
              <a:rPr lang="en-US" dirty="0" smtClean="0"/>
              <a:t>: an isolated application platform containing everything needed to run an application.</a:t>
            </a:r>
          </a:p>
          <a:p>
            <a:endParaRPr lang="en-US" dirty="0" smtClean="0"/>
          </a:p>
          <a:p>
            <a:r>
              <a:rPr lang="en-US" b="1" dirty="0" smtClean="0"/>
              <a:t>Registry</a:t>
            </a:r>
            <a:r>
              <a:rPr lang="en-US" dirty="0" smtClean="0"/>
              <a:t>: a repository of images.</a:t>
            </a:r>
          </a:p>
          <a:p>
            <a:endParaRPr lang="en-US" dirty="0" smtClean="0"/>
          </a:p>
          <a:p>
            <a:r>
              <a:rPr lang="en-US" b="1" dirty="0" smtClean="0"/>
              <a:t>Volume</a:t>
            </a:r>
            <a:r>
              <a:rPr lang="en-US" dirty="0" smtClean="0"/>
              <a:t>: data storage outside the container.</a:t>
            </a:r>
          </a:p>
          <a:p>
            <a:endParaRPr lang="en-US" dirty="0" smtClean="0"/>
          </a:p>
          <a:p>
            <a:r>
              <a:rPr lang="en-US" b="1" dirty="0" err="1" smtClean="0"/>
              <a:t>Dockerfile</a:t>
            </a:r>
            <a:r>
              <a:rPr lang="en-US" dirty="0" smtClean="0"/>
              <a:t>: a script for creating images.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78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Feel free to try the Docker command examples throughout the lecture: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sz="2000" dirty="0" smtClean="0">
                <a:hlinkClick r:id="rId2"/>
              </a:rPr>
              <a:t>https</a:t>
            </a:r>
            <a:r>
              <a:rPr lang="en-US" sz="2000" dirty="0">
                <a:hlinkClick r:id="rId2"/>
              </a:rPr>
              <a:t>://</a:t>
            </a:r>
            <a:r>
              <a:rPr lang="en-US" sz="2000" dirty="0" smtClean="0">
                <a:hlinkClick r:id="rId2"/>
              </a:rPr>
              <a:t>s3.amazonaws.com/seis665/docker-single-server.json</a:t>
            </a:r>
            <a:endParaRPr lang="en-US" sz="2000" dirty="0" smtClean="0"/>
          </a:p>
          <a:p>
            <a:pPr marL="457200" lvl="1" indent="0">
              <a:buNone/>
            </a:pPr>
            <a:endParaRPr lang="en-US" sz="2000" dirty="0"/>
          </a:p>
          <a:p>
            <a:pPr lvl="1"/>
            <a:r>
              <a:rPr lang="en-US" sz="2000" dirty="0" smtClean="0"/>
              <a:t>Launches a stack containing a single Amazon Linux EC2 instance with the Docker engine software installed.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0040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run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busybox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echo hello world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hello world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What’s happening here?</a:t>
            </a:r>
          </a:p>
          <a:p>
            <a:pPr defTabSz="914400">
              <a:spcBef>
                <a:spcPts val="0"/>
              </a:spcBef>
            </a:pPr>
            <a:endParaRPr lang="en-US" dirty="0" smtClean="0"/>
          </a:p>
          <a:p>
            <a:pPr lvl="1" defTabSz="914400">
              <a:spcBef>
                <a:spcPts val="0"/>
              </a:spcBef>
            </a:pPr>
            <a:r>
              <a:rPr lang="en-US" dirty="0" smtClean="0"/>
              <a:t>Docker created a small container using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busybox</a:t>
            </a:r>
            <a:r>
              <a:rPr lang="en-US" dirty="0" smtClean="0"/>
              <a:t> image (very small embedded system).</a:t>
            </a:r>
          </a:p>
          <a:p>
            <a:pPr lvl="1" defTabSz="914400">
              <a:spcBef>
                <a:spcPts val="0"/>
              </a:spcBef>
            </a:pPr>
            <a:endParaRPr lang="en-US" dirty="0" smtClean="0"/>
          </a:p>
          <a:p>
            <a:pPr lvl="1" defTabSz="914400">
              <a:spcBef>
                <a:spcPts val="0"/>
              </a:spcBef>
            </a:pPr>
            <a:r>
              <a:rPr lang="en-US" dirty="0" smtClean="0"/>
              <a:t>Ran a single process and echoed the text “hello world” using the </a:t>
            </a:r>
            <a:r>
              <a:rPr lang="en-US" b="1" dirty="0" err="1" smtClean="0"/>
              <a:t>docker</a:t>
            </a:r>
            <a:r>
              <a:rPr lang="en-US" b="1" dirty="0" smtClean="0"/>
              <a:t> run </a:t>
            </a:r>
            <a:r>
              <a:rPr lang="en-US" dirty="0" smtClean="0"/>
              <a:t>command.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5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81330"/>
          </a:xfrm>
        </p:spPr>
        <p:txBody>
          <a:bodyPr>
            <a:normAutofit fontScale="925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–it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root@42b6393c0d26:/#</a:t>
            </a:r>
          </a:p>
          <a:p>
            <a:pPr marL="0" lvl="0" indent="0" defTabSz="914400">
              <a:spcBef>
                <a:spcPts val="0"/>
              </a:spcBef>
              <a:buNone/>
            </a:pPr>
            <a:endParaRPr lang="en-US" dirty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Start up a minimal </a:t>
            </a:r>
            <a:r>
              <a:rPr lang="en-US" dirty="0" err="1" smtClean="0"/>
              <a:t>ubuntu</a:t>
            </a:r>
            <a:r>
              <a:rPr lang="en-US" dirty="0" smtClean="0"/>
              <a:t> system.</a:t>
            </a:r>
          </a:p>
          <a:p>
            <a:pPr defTabSz="914400">
              <a:spcBef>
                <a:spcPts val="0"/>
              </a:spcBef>
            </a:pPr>
            <a:endParaRPr lang="en-US" dirty="0" smtClean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-</a:t>
            </a:r>
            <a:r>
              <a:rPr lang="en-US" dirty="0" err="1" smtClean="0"/>
              <a:t>i</a:t>
            </a:r>
            <a:r>
              <a:rPr lang="en-US" dirty="0" smtClean="0"/>
              <a:t>: connects to the container’s </a:t>
            </a:r>
            <a:r>
              <a:rPr lang="en-US" dirty="0" err="1" smtClean="0"/>
              <a:t>stdin</a:t>
            </a:r>
            <a:r>
              <a:rPr lang="en-US" dirty="0" smtClean="0"/>
              <a:t> (standard input)</a:t>
            </a:r>
          </a:p>
          <a:p>
            <a:pPr defTabSz="914400">
              <a:spcBef>
                <a:spcPts val="0"/>
              </a:spcBef>
            </a:pPr>
            <a:endParaRPr lang="en-US" dirty="0" smtClean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-t: sets up a pseudo-terminal</a:t>
            </a:r>
          </a:p>
          <a:p>
            <a:pPr defTabSz="914400">
              <a:spcBef>
                <a:spcPts val="0"/>
              </a:spcBef>
            </a:pPr>
            <a:endParaRPr lang="en-US" dirty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We can install new packages while connected to the container.</a:t>
            </a:r>
          </a:p>
          <a:p>
            <a:pPr defTabSz="914400">
              <a:spcBef>
                <a:spcPts val="0"/>
              </a:spcBef>
            </a:pPr>
            <a:endParaRPr lang="en-US" dirty="0" smtClean="0"/>
          </a:p>
          <a:p>
            <a:pPr defTabSz="914400">
              <a:spcBef>
                <a:spcPts val="0"/>
              </a:spcBef>
            </a:pPr>
            <a:endParaRPr lang="en-US" dirty="0"/>
          </a:p>
          <a:p>
            <a:pPr defTabSz="914400"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27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Containers can run in the background when started with the –d (detached) flag.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–d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jpetazzo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/clock</a:t>
            </a:r>
          </a:p>
          <a:p>
            <a:pPr marL="0" indent="0">
              <a:buNone/>
            </a:pPr>
            <a:r>
              <a:rPr lang="is-IS" dirty="0" smtClean="0">
                <a:latin typeface="Consolas" charset="0"/>
                <a:ea typeface="Consolas" charset="0"/>
                <a:cs typeface="Consolas" charset="0"/>
              </a:rPr>
              <a:t>116f074e161b365441f8444a21318068e987276011d3c02086f405702c65921b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What’s happening?</a:t>
            </a:r>
          </a:p>
          <a:p>
            <a:pPr lvl="1"/>
            <a:r>
              <a:rPr lang="en-US" dirty="0" smtClean="0"/>
              <a:t>Docker downloads image </a:t>
            </a:r>
            <a:r>
              <a:rPr lang="en-US" dirty="0" err="1" smtClean="0"/>
              <a:t>jpetazzo</a:t>
            </a:r>
            <a:r>
              <a:rPr lang="en-US" dirty="0" smtClean="0"/>
              <a:t>/clock</a:t>
            </a:r>
          </a:p>
          <a:p>
            <a:pPr lvl="1"/>
            <a:r>
              <a:rPr lang="en-US" dirty="0" smtClean="0"/>
              <a:t>We don’t see the output, but Docker logs it.</a:t>
            </a:r>
          </a:p>
          <a:p>
            <a:pPr lvl="1"/>
            <a:r>
              <a:rPr lang="en-US" dirty="0" smtClean="0"/>
              <a:t>Docker responds with the ID of the container.</a:t>
            </a:r>
          </a:p>
        </p:txBody>
      </p:sp>
    </p:spTree>
    <p:extLst>
      <p:ext uri="{BB962C8B-B14F-4D97-AF65-F5344CB8AC3E}">
        <p14:creationId xmlns:p14="http://schemas.microsoft.com/office/powerpoint/2010/main" val="1233824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/>
              <a:t>command works just like the Linux </a:t>
            </a:r>
            <a:r>
              <a:rPr lang="en-US" dirty="0" err="1" smtClean="0"/>
              <a:t>ps</a:t>
            </a:r>
            <a:r>
              <a:rPr lang="en-US" dirty="0" smtClean="0"/>
              <a:t> command and shows running containers.</a:t>
            </a:r>
          </a:p>
          <a:p>
            <a:r>
              <a:rPr lang="en-US" dirty="0" smtClean="0"/>
              <a:t>Command output:</a:t>
            </a:r>
          </a:p>
          <a:p>
            <a:pPr lvl="1"/>
            <a:r>
              <a:rPr lang="en-US" dirty="0" smtClean="0"/>
              <a:t>Container ID</a:t>
            </a:r>
          </a:p>
          <a:p>
            <a:pPr lvl="1"/>
            <a:r>
              <a:rPr lang="en-US" dirty="0" smtClean="0"/>
              <a:t>Image used to create the container</a:t>
            </a:r>
          </a:p>
          <a:p>
            <a:pPr lvl="1"/>
            <a:r>
              <a:rPr lang="en-US" dirty="0" smtClean="0"/>
              <a:t>How long the container has been running</a:t>
            </a:r>
          </a:p>
          <a:p>
            <a:pPr lvl="1"/>
            <a:r>
              <a:rPr lang="en-US" dirty="0" smtClean="0"/>
              <a:t>The command running within the container.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endParaRPr lang="en-US" sz="12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CONTAINER ID   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IMAGE           COMMAND                 CREATED         STATUS        PORTS      NAMES</a:t>
            </a:r>
          </a:p>
          <a:p>
            <a:pPr marL="0" indent="0">
              <a:buNone/>
            </a:pP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116f074e161b   </a:t>
            </a:r>
            <a:r>
              <a:rPr lang="de-DE" sz="1200" dirty="0" err="1" smtClean="0">
                <a:latin typeface="Consolas" charset="0"/>
                <a:ea typeface="Consolas" charset="0"/>
                <a:cs typeface="Consolas" charset="0"/>
              </a:rPr>
              <a:t>jpetazzo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de-DE" sz="1200" dirty="0" err="1" smtClean="0">
                <a:latin typeface="Consolas" charset="0"/>
                <a:ea typeface="Consolas" charset="0"/>
                <a:cs typeface="Consolas" charset="0"/>
              </a:rPr>
              <a:t>clock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  "/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bin/sh -c '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da"  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12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minutes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e-DE" sz="1200" dirty="0" err="1" smtClean="0">
                <a:latin typeface="Consolas" charset="0"/>
                <a:ea typeface="Consolas" charset="0"/>
                <a:cs typeface="Consolas" charset="0"/>
              </a:rPr>
              <a:t>Up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12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minutes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                       </a:t>
            </a:r>
            <a:r>
              <a:rPr lang="de-DE" sz="1200" dirty="0" err="1" smtClean="0">
                <a:latin typeface="Consolas" charset="0"/>
                <a:ea typeface="Consolas" charset="0"/>
                <a:cs typeface="Consolas" charset="0"/>
              </a:rPr>
              <a:t>peaceful_jones</a:t>
            </a: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983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Container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Containers running in the background will log output to Docker.</a:t>
            </a:r>
          </a:p>
          <a:p>
            <a:endParaRPr lang="en-US" dirty="0" smtClean="0"/>
          </a:p>
          <a:p>
            <a:r>
              <a:rPr lang="en-US" dirty="0" smtClean="0"/>
              <a:t>Use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logs &lt;id&gt; </a:t>
            </a:r>
            <a:r>
              <a:rPr lang="en-US" dirty="0" smtClean="0"/>
              <a:t>command to view the logs.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logs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116f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Mon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Sep  5 03:26:34 UTC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2016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Mon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Sep  5 03:26:35 UTC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2016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Mon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Sep  5 03:26:36 UTC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2016</a:t>
            </a:r>
          </a:p>
          <a:p>
            <a:pPr marL="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100" dirty="0" smtClean="0">
                <a:ea typeface="Consolas" charset="0"/>
                <a:cs typeface="Consolas" charset="0"/>
              </a:rPr>
              <a:t>Only need to specify the prefix of the container ID.</a:t>
            </a:r>
          </a:p>
          <a:p>
            <a:endParaRPr lang="en-US" sz="3100" dirty="0" smtClean="0">
              <a:ea typeface="Consolas" charset="0"/>
              <a:cs typeface="Consolas" charset="0"/>
            </a:endParaRPr>
          </a:p>
          <a:p>
            <a:r>
              <a:rPr lang="en-US" sz="3100" dirty="0" smtClean="0">
                <a:ea typeface="Consolas" charset="0"/>
                <a:cs typeface="Consolas" charset="0"/>
              </a:rPr>
              <a:t>Use the </a:t>
            </a:r>
            <a:r>
              <a:rPr lang="en-US" sz="3100" b="1" dirty="0" smtClean="0">
                <a:ea typeface="Consolas" charset="0"/>
                <a:cs typeface="Consolas" charset="0"/>
              </a:rPr>
              <a:t>–tail </a:t>
            </a:r>
            <a:r>
              <a:rPr lang="en-US" sz="3100" dirty="0" smtClean="0">
                <a:ea typeface="Consolas" charset="0"/>
                <a:cs typeface="Consolas" charset="0"/>
              </a:rPr>
              <a:t>option to see the most recent # log output.</a:t>
            </a:r>
          </a:p>
          <a:p>
            <a:endParaRPr lang="en-US" sz="3000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1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 logs –tail 3 116f</a:t>
            </a:r>
          </a:p>
          <a:p>
            <a:pPr marL="0" indent="0">
              <a:buNone/>
            </a:pP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1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 logs –tail 3 –follow 116f</a:t>
            </a:r>
          </a:p>
          <a:p>
            <a:endParaRPr lang="en-US" sz="3000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093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Stopping and restarting the 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11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Docker provides two ways to terminate the background container:</a:t>
            </a:r>
          </a:p>
          <a:p>
            <a:pPr lvl="1"/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stop</a:t>
            </a:r>
            <a:r>
              <a:rPr lang="en-US" dirty="0"/>
              <a:t>: </a:t>
            </a:r>
            <a:r>
              <a:rPr lang="en-US" dirty="0" smtClean="0"/>
              <a:t>graceful </a:t>
            </a:r>
            <a:r>
              <a:rPr lang="en-US" dirty="0"/>
              <a:t>shutdown via TERM </a:t>
            </a:r>
            <a:r>
              <a:rPr lang="en-US" dirty="0" smtClean="0"/>
              <a:t>signal.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kill</a:t>
            </a:r>
            <a:r>
              <a:rPr lang="en-US" dirty="0" smtClean="0"/>
              <a:t>: forcibly stops using KILL signal.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$ </a:t>
            </a:r>
            <a:r>
              <a:rPr lang="en-US" dirty="0" err="1" smtClean="0"/>
              <a:t>docker</a:t>
            </a:r>
            <a:r>
              <a:rPr lang="en-US" dirty="0" smtClean="0"/>
              <a:t> stop 116f</a:t>
            </a:r>
          </a:p>
          <a:p>
            <a:pPr marL="0" indent="0">
              <a:buNone/>
            </a:pPr>
            <a:r>
              <a:rPr lang="en-US" dirty="0" smtClean="0"/>
              <a:t>116f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List all stopped containers using the –a option: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–a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Restart the container using the command:</a:t>
            </a:r>
          </a:p>
          <a:p>
            <a:pPr marL="0" indent="0">
              <a:buNone/>
            </a:pPr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start &lt;container ID&gt;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2467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container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6388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It’s easier to reference a container name than using the container ID.</a:t>
            </a:r>
          </a:p>
          <a:p>
            <a:endParaRPr lang="en-US" dirty="0" smtClean="0"/>
          </a:p>
          <a:p>
            <a:r>
              <a:rPr lang="en-US" dirty="0" smtClean="0"/>
              <a:t>Docker automatically assigns names: &lt;mood&gt;_&lt;inventor name&gt;</a:t>
            </a:r>
          </a:p>
          <a:p>
            <a:pPr lvl="1"/>
            <a:r>
              <a:rPr lang="en-US" dirty="0" err="1" smtClean="0"/>
              <a:t>happy_curie</a:t>
            </a:r>
            <a:endParaRPr lang="en-US" dirty="0" smtClean="0"/>
          </a:p>
          <a:p>
            <a:pPr lvl="1"/>
            <a:r>
              <a:rPr lang="en-US" dirty="0" err="1" smtClean="0"/>
              <a:t>clever_hopper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/>
              <a:t>S</a:t>
            </a:r>
            <a:r>
              <a:rPr lang="en-US" dirty="0" smtClean="0"/>
              <a:t>pecify a name using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run --name &lt;name&gt;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--name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ticktock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jpetazzo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/clock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Docker will not create a contain if the specified container name already exists.</a:t>
            </a:r>
          </a:p>
          <a:p>
            <a:endParaRPr lang="en-US" dirty="0" smtClean="0"/>
          </a:p>
          <a:p>
            <a:r>
              <a:rPr lang="en-US" dirty="0" smtClean="0"/>
              <a:t>Rename a container using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rename &lt;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oldname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&gt; &lt;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newname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047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3964642"/>
            <a:ext cx="9144000" cy="289335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0" y="1417638"/>
            <a:ext cx="9144000" cy="254700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Fragile IT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701902" y="2507203"/>
            <a:ext cx="1769986" cy="1023720"/>
            <a:chOff x="617216" y="1486380"/>
            <a:chExt cx="1769986" cy="10237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979" y="1486380"/>
              <a:ext cx="407916" cy="46972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17216" y="1956102"/>
              <a:ext cx="176998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Static website</a:t>
              </a:r>
            </a:p>
            <a:p>
              <a:r>
                <a:rPr lang="en-US" sz="1200" dirty="0" err="1" smtClean="0"/>
                <a:t>Nginx</a:t>
              </a:r>
              <a:r>
                <a:rPr lang="en-US" sz="1200" dirty="0" smtClean="0"/>
                <a:t> + bootstrap + </a:t>
              </a:r>
              <a:r>
                <a:rPr lang="en-US" sz="1200" dirty="0" err="1" smtClean="0"/>
                <a:t>jekyll</a:t>
              </a:r>
              <a:endParaRPr lang="en-US" sz="12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963836" y="2317809"/>
            <a:ext cx="1517137" cy="971375"/>
            <a:chOff x="2805843" y="2364665"/>
            <a:chExt cx="1517137" cy="9713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1602" y="2364665"/>
              <a:ext cx="410803" cy="47304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805843" y="2782042"/>
              <a:ext cx="151713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Queue</a:t>
              </a:r>
            </a:p>
            <a:p>
              <a:r>
                <a:rPr lang="en-US" sz="1200" dirty="0" err="1" smtClean="0"/>
                <a:t>Redis</a:t>
              </a:r>
              <a:r>
                <a:rPr lang="en-US" sz="1200" dirty="0" smtClean="0"/>
                <a:t> + </a:t>
              </a:r>
              <a:r>
                <a:rPr lang="en-US" sz="1200" dirty="0" err="1" smtClean="0"/>
                <a:t>redis</a:t>
              </a:r>
              <a:r>
                <a:rPr lang="en-US" sz="1200" dirty="0" smtClean="0"/>
                <a:t>-sentinel</a:t>
              </a:r>
              <a:endParaRPr lang="en-US" sz="12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952183" y="1939918"/>
            <a:ext cx="1497676" cy="1023720"/>
            <a:chOff x="4952183" y="1417638"/>
            <a:chExt cx="1497676" cy="102372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796" y="1417638"/>
              <a:ext cx="467613" cy="53846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52183" y="1887360"/>
              <a:ext cx="14976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Analytics</a:t>
              </a:r>
            </a:p>
            <a:p>
              <a:r>
                <a:rPr lang="en-US" sz="1200" dirty="0" err="1" smtClean="0"/>
                <a:t>Hadoop</a:t>
              </a:r>
              <a:r>
                <a:rPr lang="en-US" sz="1200" dirty="0" smtClean="0"/>
                <a:t> + pig + spark</a:t>
              </a:r>
              <a:endParaRPr lang="en-US" sz="1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770910" y="2359682"/>
            <a:ext cx="2274982" cy="1009683"/>
            <a:chOff x="6932710" y="2364665"/>
            <a:chExt cx="2274982" cy="10096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6840" y="2364665"/>
              <a:ext cx="441561" cy="50846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932710" y="2820350"/>
              <a:ext cx="22749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Web API</a:t>
              </a:r>
            </a:p>
            <a:p>
              <a:r>
                <a:rPr lang="en-US" sz="1200" dirty="0" smtClean="0"/>
                <a:t>Python + flask + celery + </a:t>
              </a:r>
              <a:r>
                <a:rPr lang="en-US" sz="1200" dirty="0" err="1" smtClean="0"/>
                <a:t>postgres</a:t>
              </a:r>
              <a:endParaRPr lang="en-US" sz="12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60729" y="5135365"/>
            <a:ext cx="1666367" cy="1365678"/>
            <a:chOff x="1127607" y="3957506"/>
            <a:chExt cx="1666367" cy="1365678"/>
          </a:xfrm>
        </p:grpSpPr>
        <p:pic>
          <p:nvPicPr>
            <p:cNvPr id="15" name="Picture 14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127607" y="4676853"/>
              <a:ext cx="1666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Development</a:t>
              </a:r>
            </a:p>
            <a:p>
              <a:r>
                <a:rPr lang="en-US" dirty="0" smtClean="0"/>
                <a:t>Virtual machine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650772" y="4840599"/>
            <a:ext cx="1110926" cy="1088679"/>
            <a:chOff x="1127607" y="3957506"/>
            <a:chExt cx="1110926" cy="1088679"/>
          </a:xfrm>
        </p:grpSpPr>
        <p:pic>
          <p:nvPicPr>
            <p:cNvPr id="21" name="Picture 20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127607" y="4676853"/>
              <a:ext cx="1110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QA server</a:t>
              </a:r>
              <a:endParaRPr lang="en-US" dirty="0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5553021" y="5399911"/>
            <a:ext cx="1217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Production</a:t>
            </a:r>
          </a:p>
          <a:p>
            <a:r>
              <a:rPr lang="en-US" dirty="0" smtClean="0"/>
              <a:t>servers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4016049" y="5679705"/>
            <a:ext cx="1317075" cy="1072467"/>
            <a:chOff x="1654009" y="5237215"/>
            <a:chExt cx="1317075" cy="1072467"/>
          </a:xfrm>
        </p:grpSpPr>
        <p:pic>
          <p:nvPicPr>
            <p:cNvPr id="29" name="Picture 28" descr="AWS-Cloud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6787" y="5237215"/>
              <a:ext cx="731520" cy="73152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654009" y="5940350"/>
              <a:ext cx="131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Public cloud</a:t>
              </a:r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446901" y="4960358"/>
            <a:ext cx="1151953" cy="1365678"/>
            <a:chOff x="6449859" y="3871537"/>
            <a:chExt cx="1151953" cy="1365678"/>
          </a:xfrm>
        </p:grpSpPr>
        <p:pic>
          <p:nvPicPr>
            <p:cNvPr id="16" name="Picture 15" descr="AWS-Management-Consol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520" y="3871537"/>
              <a:ext cx="731520" cy="73152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449859" y="4590884"/>
              <a:ext cx="11519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Developer</a:t>
              </a:r>
            </a:p>
            <a:p>
              <a:r>
                <a:rPr lang="en-US" dirty="0" smtClean="0"/>
                <a:t>laptop</a:t>
              </a:r>
              <a:endParaRPr lang="en-US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10430" y="1417638"/>
            <a:ext cx="3510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Many different application </a:t>
            </a:r>
          </a:p>
          <a:p>
            <a:r>
              <a:rPr lang="en-US" sz="2400" dirty="0" smtClean="0"/>
              <a:t>stacks</a:t>
            </a:r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698594" y="3998446"/>
            <a:ext cx="33317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Many different hardware </a:t>
            </a:r>
          </a:p>
          <a:p>
            <a:r>
              <a:rPr lang="en-US" sz="2400" dirty="0" smtClean="0"/>
              <a:t>environments</a:t>
            </a:r>
            <a:endParaRPr lang="en-US" sz="2400" dirty="0"/>
          </a:p>
        </p:txBody>
      </p:sp>
      <p:sp>
        <p:nvSpPr>
          <p:cNvPr id="40" name="Quad Arrow 39"/>
          <p:cNvSpPr/>
          <p:nvPr/>
        </p:nvSpPr>
        <p:spPr>
          <a:xfrm rot="2800557">
            <a:off x="4157340" y="3389822"/>
            <a:ext cx="1110969" cy="1149641"/>
          </a:xfrm>
          <a:prstGeom prst="quadArrow">
            <a:avLst>
              <a:gd name="adj1" fmla="val 10417"/>
              <a:gd name="adj2" fmla="val 15195"/>
              <a:gd name="adj3" fmla="val 225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 descr="Forums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339" y="4668391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4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Docker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11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Image is a collection of</a:t>
            </a:r>
            <a:br>
              <a:rPr lang="en-US" dirty="0" smtClean="0"/>
            </a:br>
            <a:r>
              <a:rPr lang="en-US" dirty="0" smtClean="0"/>
              <a:t>files and meta data.</a:t>
            </a:r>
          </a:p>
          <a:p>
            <a:endParaRPr lang="en-US" dirty="0" smtClean="0"/>
          </a:p>
          <a:p>
            <a:r>
              <a:rPr lang="en-US" dirty="0" smtClean="0">
                <a:ea typeface="Consolas" charset="0"/>
                <a:cs typeface="Consolas" charset="0"/>
              </a:rPr>
              <a:t>Images made of up layers</a:t>
            </a:r>
            <a:br>
              <a:rPr lang="en-US" dirty="0" smtClean="0">
                <a:ea typeface="Consolas" charset="0"/>
                <a:cs typeface="Consolas" charset="0"/>
              </a:rPr>
            </a:br>
            <a:r>
              <a:rPr lang="en-US" dirty="0" smtClean="0">
                <a:ea typeface="Consolas" charset="0"/>
                <a:cs typeface="Consolas" charset="0"/>
              </a:rPr>
              <a:t>stacked on top of each</a:t>
            </a:r>
            <a:br>
              <a:rPr lang="en-US" dirty="0" smtClean="0">
                <a:ea typeface="Consolas" charset="0"/>
                <a:cs typeface="Consolas" charset="0"/>
              </a:rPr>
            </a:br>
            <a:r>
              <a:rPr lang="en-US" dirty="0" smtClean="0">
                <a:ea typeface="Consolas" charset="0"/>
                <a:cs typeface="Consolas" charset="0"/>
              </a:rPr>
              <a:t>other.</a:t>
            </a:r>
          </a:p>
          <a:p>
            <a:endParaRPr lang="en-US" dirty="0" smtClean="0"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Each layer can add, change,</a:t>
            </a:r>
            <a:br>
              <a:rPr lang="en-US" dirty="0" smtClean="0">
                <a:ea typeface="Consolas" charset="0"/>
                <a:cs typeface="Consolas" charset="0"/>
              </a:rPr>
            </a:br>
            <a:r>
              <a:rPr lang="en-US" dirty="0" smtClean="0">
                <a:ea typeface="Consolas" charset="0"/>
                <a:cs typeface="Consolas" charset="0"/>
              </a:rPr>
              <a:t>and remove files.</a:t>
            </a:r>
          </a:p>
          <a:p>
            <a:endParaRPr lang="en-US" dirty="0" smtClean="0"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Images can share layers to optimize disk, downloading, and memory use.</a:t>
            </a:r>
            <a:endParaRPr lang="en-US" dirty="0">
              <a:ea typeface="Consolas" charset="0"/>
              <a:cs typeface="Consolas" charset="0"/>
            </a:endParaRPr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850" y="1600200"/>
            <a:ext cx="3740150" cy="300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3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versus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is a read-only filesystem.</a:t>
            </a:r>
          </a:p>
          <a:p>
            <a:endParaRPr lang="en-US" dirty="0" smtClean="0"/>
          </a:p>
          <a:p>
            <a:r>
              <a:rPr lang="en-US" dirty="0" smtClean="0"/>
              <a:t>Container is an encapsulated set of processes running a read-write copy of an image.</a:t>
            </a:r>
          </a:p>
          <a:p>
            <a:pPr lvl="1"/>
            <a:r>
              <a:rPr lang="en-US" dirty="0" smtClean="0"/>
              <a:t>Utilizes copy-on-write to speed up boot time.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Images are templates you can create containers from.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768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Images are read-only so it’s not possible to change an image.</a:t>
            </a:r>
          </a:p>
          <a:p>
            <a:endParaRPr lang="en-US" dirty="0" smtClean="0"/>
          </a:p>
          <a:p>
            <a:r>
              <a:rPr lang="en-US" dirty="0" smtClean="0"/>
              <a:t>However</a:t>
            </a:r>
            <a:r>
              <a:rPr lang="is-IS" dirty="0" smtClean="0"/>
              <a:t>… we can do the following: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 smtClean="0"/>
              <a:t>Create a new container from an image.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 smtClean="0"/>
              <a:t>Make changes to the container.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 smtClean="0"/>
              <a:t>Transform the changes into a new layer.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 smtClean="0"/>
              <a:t>A new image is created by stacking the new layer on top of the old image.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674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namespaces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73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Images can have three namespaces: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Official images</a:t>
            </a:r>
          </a:p>
          <a:p>
            <a:pPr lvl="2"/>
            <a:r>
              <a:rPr lang="en-US" dirty="0" smtClean="0"/>
              <a:t>Example: </a:t>
            </a:r>
            <a:r>
              <a:rPr lang="en-US" dirty="0" err="1" smtClean="0"/>
              <a:t>busybox</a:t>
            </a:r>
            <a:endParaRPr lang="en-US" dirty="0" smtClean="0"/>
          </a:p>
          <a:p>
            <a:pPr lvl="2"/>
            <a:r>
              <a:rPr lang="en-US" dirty="0" smtClean="0"/>
              <a:t>Maintained by Docker Inc. and containing many general utility images.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User images</a:t>
            </a:r>
          </a:p>
          <a:p>
            <a:pPr lvl="2"/>
            <a:r>
              <a:rPr lang="en-US" dirty="0" smtClean="0"/>
              <a:t>Example: </a:t>
            </a:r>
            <a:r>
              <a:rPr lang="en-US" dirty="0" err="1" smtClean="0"/>
              <a:t>jpetazzo</a:t>
            </a:r>
            <a:r>
              <a:rPr lang="en-US" dirty="0" smtClean="0"/>
              <a:t>/clock</a:t>
            </a:r>
          </a:p>
          <a:p>
            <a:pPr lvl="2"/>
            <a:r>
              <a:rPr lang="en-US" dirty="0" smtClean="0"/>
              <a:t>The first part denotes the Docker Hub user and the second part specifies the image.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Self-hosted images</a:t>
            </a:r>
          </a:p>
          <a:p>
            <a:pPr lvl="2"/>
            <a:r>
              <a:rPr lang="en-US" dirty="0" smtClean="0"/>
              <a:t>Example: registry.mydomain.com:5000/</a:t>
            </a:r>
            <a:r>
              <a:rPr lang="en-US" dirty="0" err="1" smtClean="0"/>
              <a:t>wordpress</a:t>
            </a:r>
            <a:endParaRPr lang="en-US" dirty="0" smtClean="0"/>
          </a:p>
          <a:p>
            <a:pPr lvl="2"/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err="1" smtClean="0"/>
              <a:t>docker</a:t>
            </a:r>
            <a:r>
              <a:rPr lang="en-US" dirty="0" smtClean="0"/>
              <a:t> client can push or pull images from a registry (Docker Hub or private repository).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2571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current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0150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images </a:t>
            </a:r>
            <a:r>
              <a:rPr lang="en-US" dirty="0" smtClean="0"/>
              <a:t>command shows what images are located on the host machine.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 images</a:t>
            </a:r>
          </a:p>
          <a:p>
            <a:pPr marL="0" indent="0">
              <a:buNone/>
            </a:pP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REPOSITORY     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TAG             IMAGE 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ID            CREATED            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SIZE</a:t>
            </a:r>
          </a:p>
          <a:p>
            <a:pPr marL="0" indent="0">
              <a:buNone/>
            </a:pP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latest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 bd3d4369aebc        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9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days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  126.6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MB</a:t>
            </a:r>
          </a:p>
          <a:p>
            <a:pPr marL="0" indent="0">
              <a:buNone/>
            </a:pP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hello-world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latest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 c54a2cc56cbb        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9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weeks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 1.848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kB</a:t>
            </a:r>
          </a:p>
          <a:p>
            <a:pPr marL="0" indent="0">
              <a:buNone/>
            </a:pP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busybox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latest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 2b8fd9751c4c        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10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weeks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1.093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MB</a:t>
            </a:r>
          </a:p>
          <a:p>
            <a:pPr marL="0" indent="0">
              <a:buNone/>
            </a:pPr>
            <a:endParaRPr lang="de-DE" sz="1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de-DE" dirty="0" smtClean="0">
                <a:ea typeface="Consolas" charset="0"/>
                <a:cs typeface="Consolas" charset="0"/>
              </a:rPr>
              <a:t>Search </a:t>
            </a:r>
            <a:r>
              <a:rPr lang="de-DE" dirty="0" err="1" smtClean="0">
                <a:ea typeface="Consolas" charset="0"/>
                <a:cs typeface="Consolas" charset="0"/>
              </a:rPr>
              <a:t>for</a:t>
            </a:r>
            <a:r>
              <a:rPr lang="de-DE" dirty="0" smtClean="0">
                <a:ea typeface="Consolas" charset="0"/>
                <a:cs typeface="Consolas" charset="0"/>
              </a:rPr>
              <a:t> </a:t>
            </a:r>
            <a:r>
              <a:rPr lang="de-DE" dirty="0" err="1" smtClean="0">
                <a:ea typeface="Consolas" charset="0"/>
                <a:cs typeface="Consolas" charset="0"/>
              </a:rPr>
              <a:t>images</a:t>
            </a:r>
            <a:r>
              <a:rPr lang="de-DE" dirty="0" smtClean="0">
                <a:ea typeface="Consolas" charset="0"/>
                <a:cs typeface="Consolas" charset="0"/>
              </a:rPr>
              <a:t> </a:t>
            </a:r>
            <a:r>
              <a:rPr lang="de-DE" dirty="0" err="1" smtClean="0">
                <a:ea typeface="Consolas" charset="0"/>
                <a:cs typeface="Consolas" charset="0"/>
              </a:rPr>
              <a:t>using</a:t>
            </a:r>
            <a:r>
              <a:rPr lang="de-DE" dirty="0" smtClean="0">
                <a:ea typeface="Consolas" charset="0"/>
                <a:cs typeface="Consolas" charset="0"/>
              </a:rPr>
              <a:t> </a:t>
            </a:r>
            <a:r>
              <a:rPr lang="de-DE" dirty="0" err="1" smtClean="0">
                <a:ea typeface="Consolas" charset="0"/>
                <a:cs typeface="Consolas" charset="0"/>
              </a:rPr>
              <a:t>the</a:t>
            </a:r>
            <a:r>
              <a:rPr lang="de-DE" dirty="0" smtClean="0">
                <a:ea typeface="Consolas" charset="0"/>
                <a:cs typeface="Consolas" charset="0"/>
              </a:rPr>
              <a:t> </a:t>
            </a:r>
            <a:r>
              <a:rPr lang="de-DE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de-DE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b="1" dirty="0" err="1" smtClean="0">
                <a:latin typeface="Consolas" charset="0"/>
                <a:ea typeface="Consolas" charset="0"/>
                <a:cs typeface="Consolas" charset="0"/>
              </a:rPr>
              <a:t>search</a:t>
            </a:r>
            <a:r>
              <a:rPr lang="de-DE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dirty="0" err="1" smtClean="0">
                <a:ea typeface="Consolas" charset="0"/>
                <a:cs typeface="Consolas" charset="0"/>
              </a:rPr>
              <a:t>command</a:t>
            </a:r>
            <a:r>
              <a:rPr lang="de-DE" dirty="0" smtClean="0">
                <a:ea typeface="Consolas" charset="0"/>
                <a:cs typeface="Consolas" charset="0"/>
              </a:rPr>
              <a:t>:</a:t>
            </a:r>
          </a:p>
          <a:p>
            <a:endParaRPr lang="de-DE" sz="1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search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hello-world</a:t>
            </a:r>
            <a:endParaRPr lang="de-DE" sz="1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0062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Docker provides two ways to download images onto the host machine:</a:t>
            </a:r>
          </a:p>
          <a:p>
            <a:endParaRPr lang="en-US" dirty="0" smtClean="0"/>
          </a:p>
          <a:p>
            <a:pPr lvl="1"/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pull </a:t>
            </a:r>
            <a:r>
              <a:rPr lang="en-US" dirty="0" smtClean="0"/>
              <a:t>: explicitly downloads image</a:t>
            </a:r>
          </a:p>
          <a:p>
            <a:pPr lvl="1"/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run </a:t>
            </a:r>
            <a:r>
              <a:rPr lang="en-US" dirty="0" smtClean="0"/>
              <a:t>: automatically downloads image if not found on the local host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pull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debian:jessie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Pulling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repository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debian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b164861940b8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: Download complete 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b164861940b8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: Pulling image (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jessie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) from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debian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d1881793a057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: Download 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complete</a:t>
            </a:r>
          </a:p>
          <a:p>
            <a:pPr marL="0" indent="0">
              <a:buNone/>
            </a:pPr>
            <a:endParaRPr lang="en-US" sz="19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Docker downloads each layer of the image individually.</a:t>
            </a:r>
            <a:endParaRPr lang="en-US" sz="3500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3766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Images have tags which define the versions of the image.</a:t>
            </a:r>
          </a:p>
          <a:p>
            <a:pPr lvl="1"/>
            <a:r>
              <a:rPr lang="en-US" dirty="0" smtClean="0"/>
              <a:t>Different versions of Linux distributions.</a:t>
            </a:r>
          </a:p>
          <a:p>
            <a:pPr lvl="1"/>
            <a:r>
              <a:rPr lang="en-US" dirty="0" smtClean="0"/>
              <a:t>Different version of application servers.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If a tag isn’t specified then the </a:t>
            </a:r>
            <a:r>
              <a:rPr lang="en-US" b="1" dirty="0" smtClean="0"/>
              <a:t>:latest </a:t>
            </a:r>
            <a:r>
              <a:rPr lang="en-US" dirty="0" smtClean="0"/>
              <a:t>tag is used.</a:t>
            </a:r>
          </a:p>
          <a:p>
            <a:endParaRPr lang="en-US" dirty="0" smtClean="0"/>
          </a:p>
          <a:p>
            <a:r>
              <a:rPr lang="en-US" dirty="0" smtClean="0"/>
              <a:t>It’s a good idea to specify a tag when the container is used in production.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4792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an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Start a new container:</a:t>
            </a: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–it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</a:p>
          <a:p>
            <a:endParaRPr lang="en-US" dirty="0" smtClean="0"/>
          </a:p>
          <a:p>
            <a:r>
              <a:rPr lang="en-US" dirty="0" smtClean="0"/>
              <a:t>Install new packages on the container: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root@&lt;id&gt;:#/ apt-get update &amp;&amp; apt-get install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 smtClean="0"/>
          </a:p>
          <a:p>
            <a:r>
              <a:rPr lang="en-US" dirty="0" smtClean="0"/>
              <a:t>Exit the container</a:t>
            </a:r>
          </a:p>
          <a:p>
            <a:endParaRPr lang="en-US" dirty="0" smtClean="0"/>
          </a:p>
          <a:p>
            <a:r>
              <a:rPr lang="en-US" dirty="0" smtClean="0"/>
              <a:t>Inspect the container changes by using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diff </a:t>
            </a:r>
            <a:r>
              <a:rPr lang="en-US" dirty="0" smtClean="0"/>
              <a:t>command: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diff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C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/root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A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/root/.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bash_history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C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C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C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/bin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A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500" dirty="0" err="1" smtClean="0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/bin/</a:t>
            </a:r>
            <a:r>
              <a:rPr lang="en-US" sz="25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is-IS" sz="25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2500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3388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an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6350"/>
          </a:xfrm>
        </p:spPr>
        <p:txBody>
          <a:bodyPr>
            <a:normAutofit fontScale="70000" lnSpcReduction="20000"/>
          </a:bodyPr>
          <a:lstStyle/>
          <a:p>
            <a:r>
              <a:rPr lang="en-US" sz="3400" dirty="0" smtClean="0"/>
              <a:t>Create the new image layer based on the changes using the </a:t>
            </a:r>
            <a:r>
              <a:rPr lang="en-US" sz="34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3400" b="1" dirty="0" smtClean="0">
                <a:latin typeface="Consolas" charset="0"/>
                <a:ea typeface="Consolas" charset="0"/>
                <a:cs typeface="Consolas" charset="0"/>
              </a:rPr>
              <a:t> commit </a:t>
            </a:r>
            <a:r>
              <a:rPr lang="en-US" sz="3400" dirty="0" smtClean="0"/>
              <a:t>command: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commit &lt;container ID&gt;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400" dirty="0" smtClean="0">
                <a:ea typeface="Consolas" charset="0"/>
                <a:cs typeface="Consolas" charset="0"/>
              </a:rPr>
              <a:t>The output from the commit command is the new image ID. </a:t>
            </a:r>
          </a:p>
          <a:p>
            <a:pPr marL="0" indent="0">
              <a:buNone/>
            </a:pPr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–it 48da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root@3db4b8954811:/#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hello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400" dirty="0" smtClean="0">
                <a:ea typeface="Consolas" charset="0"/>
                <a:cs typeface="Consolas" charset="0"/>
              </a:rPr>
              <a:t>We can also tag the image to make it easier to use:</a:t>
            </a:r>
          </a:p>
          <a:p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tag &lt;new image ID&gt;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commit &lt;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containerID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784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62500" lnSpcReduction="20000"/>
          </a:bodyPr>
          <a:lstStyle/>
          <a:p>
            <a:r>
              <a:rPr lang="en-US" sz="3800" dirty="0" smtClean="0"/>
              <a:t>Building Docker images by hand is tedious and error-prone.</a:t>
            </a:r>
          </a:p>
          <a:p>
            <a:endParaRPr lang="en-US" sz="3800" dirty="0" smtClean="0"/>
          </a:p>
          <a:p>
            <a:r>
              <a:rPr lang="en-US" sz="3800" dirty="0" smtClean="0"/>
              <a:t>A </a:t>
            </a:r>
            <a:r>
              <a:rPr lang="en-US" sz="3800" dirty="0" err="1" smtClean="0"/>
              <a:t>Dockerfile</a:t>
            </a:r>
            <a:r>
              <a:rPr lang="en-US" sz="3800" dirty="0" smtClean="0"/>
              <a:t> provides a recipe to build images using code in a text file.</a:t>
            </a:r>
          </a:p>
          <a:p>
            <a:endParaRPr lang="en-US" sz="3800" dirty="0" smtClean="0"/>
          </a:p>
          <a:p>
            <a:r>
              <a:rPr lang="en-US" sz="3800" dirty="0" smtClean="0"/>
              <a:t>The </a:t>
            </a:r>
            <a:r>
              <a:rPr lang="en-US" sz="38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3800" b="1" dirty="0" smtClean="0">
                <a:latin typeface="Consolas" charset="0"/>
                <a:ea typeface="Consolas" charset="0"/>
                <a:cs typeface="Consolas" charset="0"/>
              </a:rPr>
              <a:t> build –t &lt;</a:t>
            </a:r>
            <a:r>
              <a:rPr lang="en-US" sz="3800" b="1" dirty="0" err="1" smtClean="0">
                <a:latin typeface="Consolas" charset="0"/>
                <a:ea typeface="Consolas" charset="0"/>
                <a:cs typeface="Consolas" charset="0"/>
              </a:rPr>
              <a:t>tagname</a:t>
            </a:r>
            <a:r>
              <a:rPr lang="en-US" sz="3800" b="1" dirty="0" smtClean="0">
                <a:latin typeface="Consolas" charset="0"/>
                <a:ea typeface="Consolas" charset="0"/>
                <a:cs typeface="Consolas" charset="0"/>
              </a:rPr>
              <a:t>&gt; . </a:t>
            </a:r>
            <a:r>
              <a:rPr lang="en-US" sz="3800" dirty="0" smtClean="0"/>
              <a:t>command is used to build an image from a </a:t>
            </a:r>
            <a:r>
              <a:rPr lang="en-US" sz="3800" dirty="0" err="1" smtClean="0"/>
              <a:t>Dockerfile</a:t>
            </a:r>
            <a:r>
              <a:rPr lang="en-US" sz="3800" dirty="0" smtClean="0"/>
              <a:t>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Dockerfile</a:t>
            </a:r>
            <a:endParaRPr lang="en-US" sz="2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endParaRPr lang="en-US" sz="2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RUN apt-get update -y</a:t>
            </a:r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RUN apt-get install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 -y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3400" dirty="0" smtClean="0"/>
              <a:t>FROM specifies the base image</a:t>
            </a:r>
          </a:p>
          <a:p>
            <a:r>
              <a:rPr lang="en-US" sz="3400" dirty="0" smtClean="0"/>
              <a:t>RUN lines are executed by Docker on the container during the build.</a:t>
            </a:r>
          </a:p>
          <a:p>
            <a:r>
              <a:rPr lang="en-US" sz="3400" dirty="0" smtClean="0"/>
              <a:t>RUN commands must be non-interactive.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223896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Matrix from Hell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471001"/>
              </p:ext>
            </p:extLst>
          </p:nvPr>
        </p:nvGraphicFramePr>
        <p:xfrm>
          <a:off x="961434" y="1631301"/>
          <a:ext cx="7725366" cy="40374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7561"/>
                <a:gridCol w="1287561"/>
                <a:gridCol w="1287561"/>
                <a:gridCol w="1287561"/>
                <a:gridCol w="1287561"/>
                <a:gridCol w="1287561"/>
              </a:tblGrid>
              <a:tr h="800389"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  <a:p>
                      <a:pPr algn="ctr"/>
                      <a:r>
                        <a:rPr lang="en-US" sz="1400" dirty="0" smtClean="0"/>
                        <a:t>Static website</a:t>
                      </a:r>
                      <a:endParaRPr 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Queue</a:t>
                      </a:r>
                    </a:p>
                    <a:p>
                      <a:endParaRPr lang="en-US" sz="14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Analytics</a:t>
                      </a:r>
                    </a:p>
                    <a:p>
                      <a:endParaRPr lang="en-US" sz="14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Web</a:t>
                      </a:r>
                      <a:r>
                        <a:rPr lang="en-US" sz="1400" baseline="0" dirty="0" smtClean="0"/>
                        <a:t> API</a:t>
                      </a:r>
                    </a:p>
                    <a:p>
                      <a:endParaRPr lang="en-US" sz="1400" baseline="0" dirty="0" smtClean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10425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Development VM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QA Server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Public Cloud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Production servers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Developer laptop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0" y="1783121"/>
            <a:ext cx="407916" cy="469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23" y="2554332"/>
            <a:ext cx="410803" cy="4730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293121"/>
            <a:ext cx="407916" cy="4697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985898"/>
            <a:ext cx="407915" cy="469721"/>
          </a:xfrm>
          <a:prstGeom prst="rect">
            <a:avLst/>
          </a:prstGeom>
        </p:spPr>
      </p:pic>
      <p:pic>
        <p:nvPicPr>
          <p:cNvPr id="10" name="Picture 9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402" y="4937266"/>
            <a:ext cx="731520" cy="731520"/>
          </a:xfrm>
          <a:prstGeom prst="rect">
            <a:avLst/>
          </a:prstGeom>
        </p:spPr>
      </p:pic>
      <p:pic>
        <p:nvPicPr>
          <p:cNvPr id="11" name="Picture 10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749" y="4937266"/>
            <a:ext cx="731520" cy="731520"/>
          </a:xfrm>
          <a:prstGeom prst="rect">
            <a:avLst/>
          </a:prstGeom>
        </p:spPr>
      </p:pic>
      <p:pic>
        <p:nvPicPr>
          <p:cNvPr id="12" name="Picture 11" descr="AWS-Clou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347" y="4937266"/>
            <a:ext cx="731520" cy="731520"/>
          </a:xfrm>
          <a:prstGeom prst="rect">
            <a:avLst/>
          </a:prstGeom>
        </p:spPr>
      </p:pic>
      <p:pic>
        <p:nvPicPr>
          <p:cNvPr id="13" name="Picture 12" descr="Forum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028" y="5056700"/>
            <a:ext cx="623308" cy="623308"/>
          </a:xfrm>
          <a:prstGeom prst="rect">
            <a:avLst/>
          </a:prstGeom>
        </p:spPr>
      </p:pic>
      <p:pic>
        <p:nvPicPr>
          <p:cNvPr id="14" name="Picture 13" descr="AWS-Management-Consol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774" y="5056700"/>
            <a:ext cx="623308" cy="62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</a:t>
            </a:r>
            <a:r>
              <a:rPr lang="en-US" dirty="0" err="1" smtClean="0"/>
              <a:t>Dockerfile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7652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 build -t </a:t>
            </a:r>
            <a:r>
              <a:rPr lang="en-US" sz="23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 .</a:t>
            </a:r>
          </a:p>
          <a:p>
            <a:pPr marL="0" indent="0">
              <a:buNone/>
            </a:pP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Sending 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build context to Docker daemon 2.048 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kB</a:t>
            </a:r>
          </a:p>
          <a:p>
            <a:pPr marL="0" indent="0">
              <a:buNone/>
            </a:pP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Step 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1 : FROM </a:t>
            </a: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 ---&gt; 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bd3d4369aebc</a:t>
            </a:r>
          </a:p>
          <a:p>
            <a:pPr marL="0" indent="0">
              <a:buNone/>
            </a:pP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Step 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2 : RUN apt-get update -y ---&gt; Running in 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6f1ae6f02080</a:t>
            </a:r>
          </a:p>
          <a:p>
            <a:pPr marL="0" indent="0">
              <a:buNone/>
            </a:pPr>
            <a:r>
              <a:rPr lang="is-IS" sz="23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</a:p>
          <a:p>
            <a:pPr marL="0" indent="0">
              <a:buNone/>
            </a:pP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Removing intermediate container 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6f1ae6f02080</a:t>
            </a:r>
          </a:p>
          <a:p>
            <a:pPr marL="0" indent="0">
              <a:buNone/>
            </a:pPr>
            <a:endParaRPr lang="en-US" sz="1800" dirty="0">
              <a:ea typeface="Consolas" charset="0"/>
              <a:cs typeface="Consolas" charset="0"/>
            </a:endParaRPr>
          </a:p>
          <a:p>
            <a:r>
              <a:rPr lang="en-US" sz="2400" dirty="0" smtClean="0">
                <a:ea typeface="Consolas" charset="0"/>
                <a:cs typeface="Consolas" charset="0"/>
              </a:rPr>
              <a:t>Sends build context ( . </a:t>
            </a:r>
            <a:r>
              <a:rPr lang="en-US" sz="2400" dirty="0">
                <a:ea typeface="Consolas" charset="0"/>
                <a:cs typeface="Consolas" charset="0"/>
              </a:rPr>
              <a:t>d</a:t>
            </a:r>
            <a:r>
              <a:rPr lang="en-US" sz="2400" dirty="0" smtClean="0">
                <a:ea typeface="Consolas" charset="0"/>
                <a:cs typeface="Consolas" charset="0"/>
              </a:rPr>
              <a:t>irectory) to </a:t>
            </a:r>
            <a:r>
              <a:rPr lang="en-US" sz="2400" dirty="0" err="1" smtClean="0"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ea typeface="Consolas" charset="0"/>
                <a:cs typeface="Consolas" charset="0"/>
              </a:rPr>
              <a:t> daemon as an archive.</a:t>
            </a:r>
          </a:p>
          <a:p>
            <a:endParaRPr lang="en-US" sz="2400" dirty="0" smtClean="0">
              <a:ea typeface="Consolas" charset="0"/>
              <a:cs typeface="Consolas" charset="0"/>
            </a:endParaRPr>
          </a:p>
          <a:p>
            <a:r>
              <a:rPr lang="en-US" sz="2400" dirty="0" smtClean="0">
                <a:ea typeface="Consolas" charset="0"/>
                <a:cs typeface="Consolas" charset="0"/>
              </a:rPr>
              <a:t>Remote machine can build the image using local files.</a:t>
            </a:r>
          </a:p>
          <a:p>
            <a:endParaRPr lang="en-US" sz="2400" dirty="0" smtClean="0">
              <a:ea typeface="Consolas" charset="0"/>
              <a:cs typeface="Consolas" charset="0"/>
            </a:endParaRPr>
          </a:p>
          <a:p>
            <a:r>
              <a:rPr lang="en-US" sz="2400" dirty="0" smtClean="0">
                <a:ea typeface="Consolas" charset="0"/>
                <a:cs typeface="Consolas" charset="0"/>
              </a:rPr>
              <a:t>A container (bd3d4369aebc) is created from the base </a:t>
            </a:r>
            <a:r>
              <a:rPr lang="en-US" sz="2400" dirty="0" err="1" smtClean="0">
                <a:ea typeface="Consolas" charset="0"/>
                <a:cs typeface="Consolas" charset="0"/>
              </a:rPr>
              <a:t>ubuntu</a:t>
            </a:r>
            <a:r>
              <a:rPr lang="en-US" sz="2400" dirty="0" smtClean="0">
                <a:ea typeface="Consolas" charset="0"/>
                <a:cs typeface="Consolas" charset="0"/>
              </a:rPr>
              <a:t> image.</a:t>
            </a:r>
          </a:p>
          <a:p>
            <a:endParaRPr lang="en-US" sz="2400" dirty="0" smtClean="0">
              <a:ea typeface="Consolas" charset="0"/>
              <a:cs typeface="Consolas" charset="0"/>
            </a:endParaRPr>
          </a:p>
          <a:p>
            <a:r>
              <a:rPr lang="en-US" sz="2400" dirty="0" smtClean="0">
                <a:ea typeface="Consolas" charset="0"/>
                <a:cs typeface="Consolas" charset="0"/>
              </a:rPr>
              <a:t>The RUN command is executed and the container is committed to an image (6f1ae6f02080)</a:t>
            </a:r>
          </a:p>
          <a:p>
            <a:endParaRPr lang="en-US" sz="2400" dirty="0" smtClean="0">
              <a:ea typeface="Consolas" charset="0"/>
              <a:cs typeface="Consolas" charset="0"/>
            </a:endParaRPr>
          </a:p>
          <a:p>
            <a:r>
              <a:rPr lang="en-US" sz="2400" dirty="0" smtClean="0">
                <a:ea typeface="Consolas" charset="0"/>
                <a:cs typeface="Consolas" charset="0"/>
              </a:rPr>
              <a:t>Intermediate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container (6f1ae6f02080) is removed.</a:t>
            </a:r>
          </a:p>
          <a:p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Docker builds up image and removes intermediate (temporary) layers during the process.</a:t>
            </a:r>
            <a:endParaRPr lang="en-US" sz="2400" dirty="0" smtClean="0">
              <a:ea typeface="Consolas" charset="0"/>
              <a:cs typeface="Consolas" charset="0"/>
            </a:endParaRPr>
          </a:p>
          <a:p>
            <a:endParaRPr lang="en-US" sz="1800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8298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Caching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205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If we run the </a:t>
            </a:r>
            <a:r>
              <a:rPr lang="en-US" dirty="0" err="1" smtClean="0"/>
              <a:t>Dockerfile</a:t>
            </a:r>
            <a:r>
              <a:rPr lang="en-US" dirty="0" smtClean="0"/>
              <a:t> build again, it will happen almost instantaneously.</a:t>
            </a:r>
          </a:p>
          <a:p>
            <a:endParaRPr lang="en-US" dirty="0"/>
          </a:p>
          <a:p>
            <a:r>
              <a:rPr lang="en-US" dirty="0" smtClean="0"/>
              <a:t>Docker caches a snapshot of each intermediate image after each build step.</a:t>
            </a:r>
          </a:p>
          <a:p>
            <a:endParaRPr lang="en-US" dirty="0" smtClean="0"/>
          </a:p>
          <a:p>
            <a:r>
              <a:rPr lang="en-US" dirty="0" smtClean="0"/>
              <a:t>While executing a build, Docker checks to see if it has already built the sequence of commands.</a:t>
            </a:r>
          </a:p>
          <a:p>
            <a:endParaRPr lang="en-US" dirty="0"/>
          </a:p>
          <a:p>
            <a:r>
              <a:rPr lang="en-US" dirty="0" smtClean="0"/>
              <a:t>You can force a rebuild using the </a:t>
            </a:r>
            <a:br>
              <a:rPr lang="en-US" dirty="0" smtClean="0"/>
            </a:b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build --no-cache </a:t>
            </a:r>
            <a:r>
              <a:rPr lang="en-US" dirty="0" smtClean="0"/>
              <a:t>command.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history &lt;image&gt; </a:t>
            </a:r>
            <a:r>
              <a:rPr lang="en-US" dirty="0" smtClean="0"/>
              <a:t>command lists all the layers within an image.</a:t>
            </a:r>
          </a:p>
        </p:txBody>
      </p:sp>
    </p:spTree>
    <p:extLst>
      <p:ext uri="{BB962C8B-B14F-4D97-AF65-F5344CB8AC3E}">
        <p14:creationId xmlns:p14="http://schemas.microsoft.com/office/powerpoint/2010/main" val="1527391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FROM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FROM</a:t>
            </a:r>
            <a:r>
              <a:rPr lang="en-US" dirty="0" smtClean="0"/>
              <a:t>: defines the base image for the container.</a:t>
            </a:r>
          </a:p>
          <a:p>
            <a:pPr lvl="1"/>
            <a:r>
              <a:rPr lang="en-US" dirty="0" smtClean="0"/>
              <a:t>Must be the </a:t>
            </a:r>
            <a:r>
              <a:rPr lang="en-US" u="sng" dirty="0" smtClean="0"/>
              <a:t>first</a:t>
            </a:r>
            <a:r>
              <a:rPr lang="en-US" dirty="0" smtClean="0"/>
              <a:t> instruction after comments.</a:t>
            </a:r>
          </a:p>
          <a:p>
            <a:pPr lvl="1"/>
            <a:r>
              <a:rPr lang="en-US" dirty="0" smtClean="0"/>
              <a:t>Lines starting with # are treated as comments.</a:t>
            </a:r>
          </a:p>
          <a:p>
            <a:pPr lvl="1"/>
            <a:r>
              <a:rPr lang="en-US" dirty="0" smtClean="0"/>
              <a:t>Can be specified more than once to build multiple images.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FROM training/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sinatra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2374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LABEL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: create meta-data key-values for maintenance and documentation purposes.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LABEL maintainer=“Jason Baker”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LABEL version=“1.4.2”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512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CMD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CMD </a:t>
            </a:r>
            <a:r>
              <a:rPr lang="en-US" dirty="0" smtClean="0"/>
              <a:t>: defines a default command to run when the container is started (if no other command is provided).</a:t>
            </a:r>
          </a:p>
          <a:p>
            <a:pPr lvl="1"/>
            <a:r>
              <a:rPr lang="en-US" dirty="0" smtClean="0"/>
              <a:t>Can appear at any point in the </a:t>
            </a:r>
            <a:r>
              <a:rPr lang="en-US" dirty="0" err="1" smtClean="0"/>
              <a:t>Dockerfile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Each CMD will override the previous one.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apt-get update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apt-get install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CMD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-f script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hello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We can always override the container CMD during startup by specifying a different command (in this case, bash):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-t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1870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ENTRYPOINT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ENTRYPOINT</a:t>
            </a:r>
            <a:r>
              <a:rPr lang="en-US" dirty="0" smtClean="0"/>
              <a:t> : specifies the command which absolutely must run every time the container is launched.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apt-get update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apt-get install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ENTRYPOINT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["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", "-f", "script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"]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Command line arguments are appended to ENTRYPOINT parameters.</a:t>
            </a:r>
          </a:p>
          <a:p>
            <a:r>
              <a:rPr lang="en-US" dirty="0" smtClean="0"/>
              <a:t>ENTRYPOINT can be located anywhere in the file.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awesome</a:t>
            </a:r>
          </a:p>
          <a:p>
            <a:pPr marL="0" indent="0">
              <a:buNone/>
            </a:pPr>
            <a:endParaRPr lang="en-US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6587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COPY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445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COPY</a:t>
            </a:r>
            <a:r>
              <a:rPr lang="en-US" dirty="0" smtClean="0"/>
              <a:t> : copies files from the build context into the container being built,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COPY &lt;from&gt; &lt;to&gt;</a:t>
            </a:r>
          </a:p>
          <a:p>
            <a:endParaRPr lang="en-US" dirty="0" smtClean="0"/>
          </a:p>
          <a:p>
            <a:r>
              <a:rPr lang="en-US" dirty="0" smtClean="0"/>
              <a:t>Create a file called </a:t>
            </a:r>
            <a:r>
              <a:rPr lang="en-US" dirty="0" err="1" smtClean="0"/>
              <a:t>hello.c</a:t>
            </a:r>
            <a:r>
              <a:rPr lang="en-US" dirty="0" smtClean="0"/>
              <a:t> in the container build directory: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main () { puts("Hello, world!"); return 0; 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Create new </a:t>
            </a:r>
            <a:r>
              <a:rPr lang="en-US" dirty="0" err="1" smtClean="0"/>
              <a:t>Dockerfile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apt-get update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apt-get install -y build-essential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COPY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hello.c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/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make hello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CMD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/hello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57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file command: WORKDIR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8700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WORKDIR</a:t>
            </a:r>
            <a:r>
              <a:rPr lang="en-US" dirty="0" smtClean="0"/>
              <a:t> : sets the working directory for any RUN, CMD, ENTRYPOINT or COPY commands that follow it.</a:t>
            </a:r>
          </a:p>
          <a:p>
            <a:endParaRPr lang="en-US" dirty="0" smtClean="0"/>
          </a:p>
          <a:p>
            <a:r>
              <a:rPr lang="en-US" dirty="0" smtClean="0"/>
              <a:t>Can be used multiple times in a </a:t>
            </a:r>
            <a:r>
              <a:rPr lang="en-US" dirty="0" err="1" smtClean="0"/>
              <a:t>Dockerfile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WORKDIR /a 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WORKDIR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b 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WORKDIR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c 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pwd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Output from this PWD command is /a/b/c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7048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ENV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ENV</a:t>
            </a:r>
            <a:r>
              <a:rPr lang="en-US" dirty="0" smtClean="0"/>
              <a:t> : sets an environment variable key to a value.</a:t>
            </a:r>
          </a:p>
          <a:p>
            <a:endParaRPr lang="en-US" dirty="0" smtClean="0"/>
          </a:p>
          <a:p>
            <a:r>
              <a:rPr lang="en-US" dirty="0" smtClean="0"/>
              <a:t>Two formats: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ENV </a:t>
            </a:r>
            <a:r>
              <a:rPr lang="en-US" dirty="0" err="1" smtClean="0"/>
              <a:t>myName</a:t>
            </a:r>
            <a:r>
              <a:rPr lang="en-US" dirty="0" smtClean="0"/>
              <a:t>=“John Doe”</a:t>
            </a:r>
          </a:p>
          <a:p>
            <a:pPr lvl="1"/>
            <a:r>
              <a:rPr lang="en-US" dirty="0" smtClean="0"/>
              <a:t>ENV </a:t>
            </a:r>
            <a:r>
              <a:rPr lang="en-US" dirty="0" err="1" smtClean="0"/>
              <a:t>myName</a:t>
            </a:r>
            <a:r>
              <a:rPr lang="en-US" dirty="0" smtClean="0"/>
              <a:t> John Doe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It is possible to override or set environment variables using 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 run --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env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 &lt;key&gt;=&lt;value&gt;</a:t>
            </a:r>
            <a:endParaRPr lang="en-US" sz="2600" b="1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4720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EXPOSE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EXPOSE</a:t>
            </a:r>
            <a:r>
              <a:rPr lang="en-US" dirty="0" smtClean="0"/>
              <a:t> : informs Docker that the container process </a:t>
            </a:r>
            <a:r>
              <a:rPr lang="en-US" smtClean="0"/>
              <a:t>is available on </a:t>
            </a:r>
            <a:r>
              <a:rPr lang="en-US" dirty="0" smtClean="0"/>
              <a:t>the specified network ports at runtime.</a:t>
            </a:r>
          </a:p>
          <a:p>
            <a:endParaRPr lang="en-US" dirty="0" smtClean="0"/>
          </a:p>
          <a:p>
            <a:r>
              <a:rPr lang="en-US" b="1" u="sng" dirty="0" smtClean="0"/>
              <a:t>Does not </a:t>
            </a:r>
            <a:r>
              <a:rPr lang="en-US" dirty="0" smtClean="0"/>
              <a:t>automatically make the ports available to the host at runtime.</a:t>
            </a:r>
          </a:p>
          <a:p>
            <a:pPr lvl="1"/>
            <a:r>
              <a:rPr lang="en-US" dirty="0" smtClean="0"/>
              <a:t>Need to use the –p or –P flags when running container.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3964642"/>
            <a:ext cx="9144000" cy="289335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0" y="1417638"/>
            <a:ext cx="9144000" cy="2547004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Transporting Cargo Pre-1960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10430" y="1417638"/>
            <a:ext cx="3234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Many different products</a:t>
            </a:r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698594" y="3998446"/>
            <a:ext cx="33000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Many different transport</a:t>
            </a:r>
          </a:p>
          <a:p>
            <a:r>
              <a:rPr lang="en-US" sz="2400" dirty="0" smtClean="0"/>
              <a:t>methods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05" y="1962394"/>
            <a:ext cx="1933767" cy="128683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458" y="1608370"/>
            <a:ext cx="1419604" cy="10633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129" y="2693371"/>
            <a:ext cx="1484195" cy="11117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282" y="2740563"/>
            <a:ext cx="1599691" cy="1064522"/>
          </a:xfrm>
          <a:prstGeom prst="rect">
            <a:avLst/>
          </a:prstGeom>
        </p:spPr>
      </p:pic>
      <p:sp>
        <p:nvSpPr>
          <p:cNvPr id="40" name="Quad Arrow 39"/>
          <p:cNvSpPr/>
          <p:nvPr/>
        </p:nvSpPr>
        <p:spPr>
          <a:xfrm rot="2800557">
            <a:off x="4157340" y="3389822"/>
            <a:ext cx="1110969" cy="1149641"/>
          </a:xfrm>
          <a:prstGeom prst="quadArrow">
            <a:avLst>
              <a:gd name="adj1" fmla="val 10417"/>
              <a:gd name="adj2" fmla="val 15195"/>
              <a:gd name="adj3" fmla="val 225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6727" y="4499328"/>
            <a:ext cx="1415451" cy="141545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1220" y="5346541"/>
            <a:ext cx="1373434" cy="137343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1753" y="5037894"/>
            <a:ext cx="876885" cy="87688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3520" y="5472086"/>
            <a:ext cx="1157027" cy="115702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5335447"/>
            <a:ext cx="1158663" cy="115866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96324" y="1733046"/>
            <a:ext cx="1359840" cy="110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7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Containers can only have </a:t>
            </a:r>
            <a:r>
              <a:rPr lang="en-US" b="1" dirty="0"/>
              <a:t>private</a:t>
            </a:r>
            <a:r>
              <a:rPr lang="en-US" dirty="0"/>
              <a:t> IP addresses and services are exposed via ports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Docker supports port mapping to allow external machines to access services running in containers.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–d –P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–P </a:t>
            </a:r>
            <a:r>
              <a:rPr lang="en-US" dirty="0" smtClean="0"/>
              <a:t>publishes the container to make it reachable from other computers.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900" dirty="0">
                <a:latin typeface="Consolas" charset="0"/>
                <a:ea typeface="Consolas" charset="0"/>
                <a:cs typeface="Consolas" charset="0"/>
              </a:rPr>
              <a:t>CONTAINER ID      </a:t>
            </a:r>
            <a:r>
              <a:rPr lang="de-DE" sz="1900" dirty="0" smtClean="0">
                <a:latin typeface="Consolas" charset="0"/>
                <a:ea typeface="Consolas" charset="0"/>
                <a:cs typeface="Consolas" charset="0"/>
              </a:rPr>
              <a:t>IMAGE     ... PORTS                                           a386440e6859      </a:t>
            </a:r>
            <a:r>
              <a:rPr lang="de-DE" sz="1900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r>
              <a:rPr lang="de-DE" sz="1900" dirty="0" smtClean="0">
                <a:latin typeface="Consolas" charset="0"/>
                <a:ea typeface="Consolas" charset="0"/>
                <a:cs typeface="Consolas" charset="0"/>
              </a:rPr>
              <a:t>         0.0.0.0:32769-</a:t>
            </a:r>
            <a:r>
              <a:rPr lang="de-DE" sz="1900" dirty="0">
                <a:latin typeface="Consolas" charset="0"/>
                <a:ea typeface="Consolas" charset="0"/>
                <a:cs typeface="Consolas" charset="0"/>
              </a:rPr>
              <a:t>&gt;80/</a:t>
            </a:r>
            <a:r>
              <a:rPr lang="de-DE" sz="1900" dirty="0" err="1">
                <a:latin typeface="Consolas" charset="0"/>
                <a:ea typeface="Consolas" charset="0"/>
                <a:cs typeface="Consolas" charset="0"/>
              </a:rPr>
              <a:t>tcp</a:t>
            </a:r>
            <a:r>
              <a:rPr lang="de-DE" sz="1900" dirty="0">
                <a:latin typeface="Consolas" charset="0"/>
                <a:ea typeface="Consolas" charset="0"/>
                <a:cs typeface="Consolas" charset="0"/>
              </a:rPr>
              <a:t>, 0.0.0.0:32768-&gt;</a:t>
            </a:r>
            <a:r>
              <a:rPr lang="de-DE" sz="1900" dirty="0" smtClean="0">
                <a:latin typeface="Consolas" charset="0"/>
                <a:ea typeface="Consolas" charset="0"/>
                <a:cs typeface="Consolas" charset="0"/>
              </a:rPr>
              <a:t>443/</a:t>
            </a:r>
            <a:r>
              <a:rPr lang="de-DE" sz="1900" dirty="0" err="1" smtClean="0">
                <a:latin typeface="Consolas" charset="0"/>
                <a:ea typeface="Consolas" charset="0"/>
                <a:cs typeface="Consolas" charset="0"/>
              </a:rPr>
              <a:t>tcp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2797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We can view the port mapping for a specific port in a container by running the command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port &lt;container ID&gt; &lt;port #&gt;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port a386 80</a:t>
            </a:r>
          </a:p>
          <a:p>
            <a:endParaRPr lang="en-US" dirty="0" smtClean="0"/>
          </a:p>
          <a:p>
            <a:r>
              <a:rPr lang="en-US" dirty="0" smtClean="0"/>
              <a:t>It is possible to manually allocate port numbers to a container using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run –d –p 80:80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smtClean="0"/>
              <a:t>The format is host </a:t>
            </a:r>
            <a:r>
              <a:rPr lang="en-US" dirty="0" err="1" smtClean="0"/>
              <a:t>port:container</a:t>
            </a:r>
            <a:r>
              <a:rPr lang="en-US" dirty="0" smtClean="0"/>
              <a:t> port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Use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inspect </a:t>
            </a:r>
            <a:r>
              <a:rPr lang="en-US" dirty="0" smtClean="0"/>
              <a:t>command to find the IP address: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3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inspect --format '{{ .</a:t>
            </a: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NetworkSettings.IPAddress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 }}' a386</a:t>
            </a:r>
          </a:p>
        </p:txBody>
      </p:sp>
    </p:spTree>
    <p:extLst>
      <p:ext uri="{BB962C8B-B14F-4D97-AF65-F5344CB8AC3E}">
        <p14:creationId xmlns:p14="http://schemas.microsoft.com/office/powerpoint/2010/main" val="21438551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A container can operate in a particular networking mode (called a driver).</a:t>
            </a:r>
          </a:p>
          <a:p>
            <a:endParaRPr lang="en-US" dirty="0" smtClean="0"/>
          </a:p>
          <a:p>
            <a:r>
              <a:rPr lang="en-US" b="1" dirty="0" smtClean="0"/>
              <a:t>Bridge</a:t>
            </a:r>
            <a:r>
              <a:rPr lang="en-US" dirty="0" smtClean="0"/>
              <a:t> (default)</a:t>
            </a:r>
          </a:p>
          <a:p>
            <a:pPr lvl="1"/>
            <a:r>
              <a:rPr lang="en-US" dirty="0" smtClean="0"/>
              <a:t>Container gets a virtual eth0 interface (</a:t>
            </a:r>
            <a:r>
              <a:rPr lang="en-US" dirty="0"/>
              <a:t>172.17.0.0/16 private IP </a:t>
            </a:r>
            <a:r>
              <a:rPr lang="en-US" dirty="0" smtClean="0"/>
              <a:t>address).</a:t>
            </a:r>
          </a:p>
          <a:p>
            <a:pPr lvl="1"/>
            <a:r>
              <a:rPr lang="en-US" dirty="0" smtClean="0"/>
              <a:t>Connected to Docker bridge.</a:t>
            </a:r>
          </a:p>
          <a:p>
            <a:pPr lvl="1"/>
            <a:r>
              <a:rPr lang="en-US" dirty="0" smtClean="0"/>
              <a:t>Container can have own routes, </a:t>
            </a:r>
            <a:r>
              <a:rPr lang="en-US" dirty="0" err="1" smtClean="0"/>
              <a:t>iptables</a:t>
            </a:r>
            <a:r>
              <a:rPr lang="en-US" dirty="0" smtClean="0"/>
              <a:t>, etc.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Null</a:t>
            </a:r>
          </a:p>
          <a:p>
            <a:pPr lvl="1"/>
            <a:r>
              <a:rPr lang="en-US" dirty="0" smtClean="0"/>
              <a:t>Container has no network -- useful for isolated workloads.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Host</a:t>
            </a:r>
          </a:p>
          <a:p>
            <a:pPr lvl="1"/>
            <a:r>
              <a:rPr lang="en-US" dirty="0" smtClean="0"/>
              <a:t>Container access network interfaces of the host and binds to its ports.</a:t>
            </a:r>
          </a:p>
          <a:p>
            <a:pPr lvl="1"/>
            <a:r>
              <a:rPr lang="en-US" dirty="0" smtClean="0"/>
              <a:t>Native performance.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Container</a:t>
            </a:r>
          </a:p>
          <a:p>
            <a:pPr lvl="1"/>
            <a:r>
              <a:rPr lang="en-US" dirty="0" smtClean="0"/>
              <a:t>Re-uses the network stack of another container and shares IP address, routes, </a:t>
            </a:r>
            <a:r>
              <a:rPr lang="en-US" dirty="0" err="1" smtClean="0"/>
              <a:t>iptables</a:t>
            </a:r>
            <a:r>
              <a:rPr lang="en-US" dirty="0" smtClean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17156676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Docker uses the notion of networks to create a virtual network infrastructure between containers.</a:t>
            </a:r>
          </a:p>
          <a:p>
            <a:endParaRPr lang="en-US" dirty="0" smtClean="0"/>
          </a:p>
          <a:p>
            <a:r>
              <a:rPr lang="en-US" dirty="0" smtClean="0"/>
              <a:t>Networks can be local or global and each network as an IP subnet.</a:t>
            </a:r>
          </a:p>
          <a:p>
            <a:endParaRPr lang="en-US" dirty="0" smtClean="0"/>
          </a:p>
          <a:p>
            <a:r>
              <a:rPr lang="en-US" dirty="0" smtClean="0"/>
              <a:t>Use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network ls </a:t>
            </a:r>
            <a:r>
              <a:rPr lang="en-US" dirty="0" smtClean="0"/>
              <a:t>command to view the current networks setup on the host.</a:t>
            </a:r>
          </a:p>
          <a:p>
            <a:endParaRPr lang="en-US" dirty="0" smtClean="0"/>
          </a:p>
          <a:p>
            <a:r>
              <a:rPr lang="en-US" dirty="0" smtClean="0"/>
              <a:t>Create a new network using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network create &lt;name&gt;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/>
              <a:t>command.</a:t>
            </a:r>
          </a:p>
          <a:p>
            <a:endParaRPr lang="en-US" dirty="0"/>
          </a:p>
          <a:p>
            <a:r>
              <a:rPr lang="en-US" dirty="0" smtClean="0"/>
              <a:t>Launch new containers on the new network: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-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dit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--name db1 --net prod alpine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sh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-it --name web1 --net prod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375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445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Any data created inside a Docker container disappears when the container is deleted.</a:t>
            </a:r>
          </a:p>
          <a:p>
            <a:endParaRPr lang="en-US" dirty="0" smtClean="0"/>
          </a:p>
          <a:p>
            <a:r>
              <a:rPr lang="en-US" dirty="0" smtClean="0"/>
              <a:t>We use volumes to persist data </a:t>
            </a:r>
            <a:r>
              <a:rPr lang="en-US" u="sng" dirty="0" smtClean="0"/>
              <a:t>outside</a:t>
            </a:r>
            <a:r>
              <a:rPr lang="en-US" dirty="0" smtClean="0"/>
              <a:t> of the container – they exist independently. 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 run –d –v ~/html:/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/share/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/html –p 8000:80 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–v </a:t>
            </a:r>
            <a:r>
              <a:rPr lang="en-US" dirty="0" smtClean="0"/>
              <a:t>flag specifies a volume mount point</a:t>
            </a:r>
          </a:p>
          <a:p>
            <a:pPr lvl="1"/>
            <a:r>
              <a:rPr lang="en-US" dirty="0" smtClean="0"/>
              <a:t>Format is [host-path]:&lt;container-path&gt;:[</a:t>
            </a:r>
            <a:r>
              <a:rPr lang="en-US" dirty="0" err="1" smtClean="0"/>
              <a:t>rw|ro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Volumes are read-write by default.</a:t>
            </a:r>
          </a:p>
        </p:txBody>
      </p:sp>
    </p:spTree>
    <p:extLst>
      <p:ext uri="{BB962C8B-B14F-4D97-AF65-F5344CB8AC3E}">
        <p14:creationId xmlns:p14="http://schemas.microsoft.com/office/powerpoint/2010/main" val="9853044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We can also declare volumes inside a </a:t>
            </a:r>
            <a:r>
              <a:rPr lang="en-US" dirty="0" err="1" smtClean="0"/>
              <a:t>Dockerfile</a:t>
            </a:r>
            <a:r>
              <a:rPr lang="en-US" dirty="0"/>
              <a:t> </a:t>
            </a:r>
            <a:r>
              <a:rPr lang="en-US" dirty="0" smtClean="0"/>
              <a:t>using the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VOLUME</a:t>
            </a:r>
            <a:r>
              <a:rPr lang="en-US" dirty="0" smtClean="0"/>
              <a:t> instruction.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VOLUME /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/lib/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postgresql</a:t>
            </a:r>
            <a:endParaRPr lang="en-US" sz="2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900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sz="3200" dirty="0" smtClean="0">
                <a:ea typeface="Consolas" charset="0"/>
                <a:cs typeface="Consolas" charset="0"/>
              </a:rPr>
              <a:t>Where is the mapping? Volumes don’t have to be anchored to a specific path! Use </a:t>
            </a:r>
            <a:r>
              <a:rPr lang="en-US" sz="32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 volume ls </a:t>
            </a:r>
            <a:r>
              <a:rPr lang="en-US" sz="3200" dirty="0" smtClean="0">
                <a:ea typeface="Consolas" charset="0"/>
                <a:cs typeface="Consolas" charset="0"/>
              </a:rPr>
              <a:t>command to show volumes.</a:t>
            </a:r>
          </a:p>
          <a:p>
            <a:pPr lvl="1"/>
            <a:endParaRPr lang="en-US" sz="3200" dirty="0" smtClean="0">
              <a:ea typeface="Consolas" charset="0"/>
              <a:cs typeface="Consolas" charset="0"/>
            </a:endParaRPr>
          </a:p>
          <a:p>
            <a:pPr lvl="1"/>
            <a:r>
              <a:rPr lang="en-US" sz="3200" dirty="0" smtClean="0">
                <a:ea typeface="Consolas" charset="0"/>
                <a:cs typeface="Consolas" charset="0"/>
              </a:rPr>
              <a:t>Also, we don’t want to map volumes in a </a:t>
            </a:r>
            <a:r>
              <a:rPr lang="en-US" sz="3200" dirty="0" err="1" smtClean="0">
                <a:ea typeface="Consolas" charset="0"/>
                <a:cs typeface="Consolas" charset="0"/>
              </a:rPr>
              <a:t>Dockerfile</a:t>
            </a:r>
            <a:r>
              <a:rPr lang="en-US" sz="3200" dirty="0" smtClean="0">
                <a:ea typeface="Consolas" charset="0"/>
                <a:cs typeface="Consolas" charset="0"/>
              </a:rPr>
              <a:t> because of portability issues.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Volumes bypass the Docker copy-on-write and have native I/O performance.</a:t>
            </a:r>
          </a:p>
          <a:p>
            <a:endParaRPr lang="en-US" dirty="0" smtClean="0"/>
          </a:p>
          <a:p>
            <a:r>
              <a:rPr lang="en-US" dirty="0" smtClean="0"/>
              <a:t>Docker commits don’t pull in volume data.</a:t>
            </a:r>
          </a:p>
          <a:p>
            <a:endParaRPr lang="en-US" dirty="0"/>
          </a:p>
          <a:p>
            <a:r>
              <a:rPr lang="en-US" dirty="0" smtClean="0"/>
              <a:t>Containers can share the same volumes using the –volumes-from flag: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 run –it  --name alpha –v /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/log/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 run --volumes-from alpha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</a:p>
        </p:txBody>
      </p:sp>
    </p:spTree>
    <p:extLst>
      <p:ext uri="{BB962C8B-B14F-4D97-AF65-F5344CB8AC3E}">
        <p14:creationId xmlns:p14="http://schemas.microsoft.com/office/powerpoint/2010/main" val="12416085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Compose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6350"/>
          </a:xfrm>
        </p:spPr>
        <p:txBody>
          <a:bodyPr>
            <a:normAutofit fontScale="47500" lnSpcReduction="20000"/>
          </a:bodyPr>
          <a:lstStyle/>
          <a:p>
            <a:r>
              <a:rPr lang="en-US" sz="4200" dirty="0" err="1" smtClean="0"/>
              <a:t>Dockerfiles</a:t>
            </a:r>
            <a:r>
              <a:rPr lang="en-US" sz="4200" dirty="0" smtClean="0"/>
              <a:t> can become fairly complex and can only specify configuration for one container.</a:t>
            </a:r>
          </a:p>
          <a:p>
            <a:endParaRPr lang="en-US" sz="4200" dirty="0" smtClean="0"/>
          </a:p>
          <a:p>
            <a:r>
              <a:rPr lang="en-US" sz="4200" dirty="0" smtClean="0"/>
              <a:t>Docker Compose supports the building of multiple containers with a YAML file.</a:t>
            </a:r>
          </a:p>
          <a:p>
            <a:pPr lvl="1"/>
            <a:r>
              <a:rPr lang="en-US" sz="4200" b="1" dirty="0" err="1" smtClean="0">
                <a:latin typeface="Consolas" charset="0"/>
                <a:ea typeface="Consolas" charset="0"/>
                <a:cs typeface="Consolas" charset="0"/>
              </a:rPr>
              <a:t>docker-compose.yml</a:t>
            </a:r>
            <a:endParaRPr lang="en-US" sz="4200" b="1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version: '2'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services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web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build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.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ports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-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"5000:5000"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volumes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-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.:/code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depends_on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-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image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5532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Troubleshooting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you access a container to troubleshoot it?</a:t>
            </a:r>
          </a:p>
          <a:p>
            <a:endParaRPr lang="en-US" dirty="0" smtClean="0"/>
          </a:p>
          <a:p>
            <a:r>
              <a:rPr lang="en-US" dirty="0" smtClean="0"/>
              <a:t>Use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exec </a:t>
            </a:r>
            <a:r>
              <a:rPr lang="en-US" dirty="0" smtClean="0"/>
              <a:t>command to start a new process inside a running container.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exec –it web1 bash</a:t>
            </a:r>
          </a:p>
        </p:txBody>
      </p:sp>
    </p:spTree>
    <p:extLst>
      <p:ext uri="{BB962C8B-B14F-4D97-AF65-F5344CB8AC3E}">
        <p14:creationId xmlns:p14="http://schemas.microsoft.com/office/powerpoint/2010/main" val="5099503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 smtClean="0"/>
          </a:p>
          <a:p>
            <a:r>
              <a:rPr lang="en-US" sz="2800" dirty="0" smtClean="0"/>
              <a:t>We can upload images to the Docker Hub and make them publically or privately accessible.</a:t>
            </a:r>
          </a:p>
          <a:p>
            <a:endParaRPr lang="en-US" sz="2800" dirty="0" smtClean="0"/>
          </a:p>
          <a:p>
            <a:r>
              <a:rPr lang="en-US" sz="2800" dirty="0" smtClean="0"/>
              <a:t>Docker Hub images can be utilized by multiple systems.</a:t>
            </a:r>
          </a:p>
          <a:p>
            <a:endParaRPr lang="en-US" sz="2800" dirty="0" smtClean="0"/>
          </a:p>
          <a:p>
            <a:r>
              <a:rPr lang="en-US" sz="2800" dirty="0" smtClean="0"/>
              <a:t>Use the </a:t>
            </a: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 push username/</a:t>
            </a: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imagename</a:t>
            </a:r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smtClean="0"/>
              <a:t>command to push images to Docker Hub.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350" y="274638"/>
            <a:ext cx="163195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705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Assignment 11</a:t>
            </a:r>
            <a:endParaRPr lang="en-US" dirty="0"/>
          </a:p>
          <a:p>
            <a:r>
              <a:rPr lang="en-US" dirty="0" smtClean="0"/>
              <a:t>Read </a:t>
            </a:r>
            <a:r>
              <a:rPr lang="en-US" i="1" dirty="0" smtClean="0"/>
              <a:t>Infrastructure as Code</a:t>
            </a:r>
            <a:r>
              <a:rPr lang="en-US" dirty="0" smtClean="0"/>
              <a:t> Chapter 15</a:t>
            </a:r>
          </a:p>
        </p:txBody>
      </p:sp>
    </p:spTree>
    <p:extLst>
      <p:ext uri="{BB962C8B-B14F-4D97-AF65-F5344CB8AC3E}">
        <p14:creationId xmlns:p14="http://schemas.microsoft.com/office/powerpoint/2010/main" val="466271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Cargo Transport Matrix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735989"/>
              </p:ext>
            </p:extLst>
          </p:nvPr>
        </p:nvGraphicFramePr>
        <p:xfrm>
          <a:off x="866474" y="1631301"/>
          <a:ext cx="7725366" cy="4612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7561"/>
                <a:gridCol w="1287561"/>
                <a:gridCol w="1287561"/>
                <a:gridCol w="1287561"/>
                <a:gridCol w="1287561"/>
                <a:gridCol w="1287561"/>
              </a:tblGrid>
              <a:tr h="624034"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765778">
                <a:tc>
                  <a:txBody>
                    <a:bodyPr/>
                    <a:lstStyle/>
                    <a:p>
                      <a:endParaRPr lang="en-US" sz="14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endParaRPr lang="en-US" sz="14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endParaRPr lang="en-US" sz="14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endParaRPr lang="en-US" sz="1400" baseline="0" dirty="0" smtClean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10425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52" y="1631301"/>
            <a:ext cx="1004079" cy="66816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547" y="2413408"/>
            <a:ext cx="983252" cy="6543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767" y="3170862"/>
            <a:ext cx="800797" cy="5998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417" y="3800915"/>
            <a:ext cx="912032" cy="68314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0523" y="5384887"/>
            <a:ext cx="707341" cy="70734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2049" y="5421506"/>
            <a:ext cx="529892" cy="52989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9962" y="5519637"/>
            <a:ext cx="579642" cy="5796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4020" y="5302222"/>
            <a:ext cx="870793" cy="87079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4810" y="5293172"/>
            <a:ext cx="879843" cy="8798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8897" y="4552409"/>
            <a:ext cx="774558" cy="62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2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130601" y="4693698"/>
            <a:ext cx="759931" cy="7599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Intermodal Transport Solution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68" y="1453729"/>
            <a:ext cx="1468596" cy="97728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327" y="1557687"/>
            <a:ext cx="1228220" cy="91998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2129" y="1453729"/>
            <a:ext cx="1484195" cy="11117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0164" y="1605167"/>
            <a:ext cx="1082238" cy="72018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6727" y="5213662"/>
            <a:ext cx="1415451" cy="141545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8523" y="5346541"/>
            <a:ext cx="1373434" cy="137343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0164" y="5569674"/>
            <a:ext cx="876885" cy="87688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2327" y="5472086"/>
            <a:ext cx="1157027" cy="115702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5335447"/>
            <a:ext cx="1158663" cy="11586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46783" y="1605167"/>
            <a:ext cx="1244678" cy="1009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5831" y="3124958"/>
            <a:ext cx="2080896" cy="15488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2262" y="2750124"/>
            <a:ext cx="30201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Intermodal shipping container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Shipping container sizes standardized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90% of all cargo shipped in standard containers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601" y="2388767"/>
            <a:ext cx="759931" cy="75993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891817" y="2791157"/>
            <a:ext cx="30201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Can ship cars next to beans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Don’t need to worry about transitioning from ship to truck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5000 ships deliver 200M containers per year</a:t>
            </a:r>
          </a:p>
        </p:txBody>
      </p:sp>
    </p:spTree>
    <p:extLst>
      <p:ext uri="{BB962C8B-B14F-4D97-AF65-F5344CB8AC3E}">
        <p14:creationId xmlns:p14="http://schemas.microsoft.com/office/powerpoint/2010/main" val="166515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Intermodal Shipping Containers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0" y="1541173"/>
            <a:ext cx="3479800" cy="233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41173"/>
            <a:ext cx="3492500" cy="2324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65600"/>
            <a:ext cx="3810000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500" y="4165600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Transport Solution: Containers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754400" y="1500010"/>
            <a:ext cx="1493580" cy="839054"/>
            <a:chOff x="617216" y="1486380"/>
            <a:chExt cx="1493580" cy="83905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979" y="1486380"/>
              <a:ext cx="407916" cy="46972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17216" y="1956102"/>
              <a:ext cx="1493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Static website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74040" y="1546563"/>
            <a:ext cx="812242" cy="786709"/>
            <a:chOff x="3068593" y="2364665"/>
            <a:chExt cx="812242" cy="78670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1602" y="2364665"/>
              <a:ext cx="410803" cy="47304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068593" y="2782042"/>
              <a:ext cx="812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Queue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207725" y="1478839"/>
            <a:ext cx="1024026" cy="850937"/>
            <a:chOff x="5103393" y="1417638"/>
            <a:chExt cx="1024026" cy="85093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796" y="1417638"/>
              <a:ext cx="467613" cy="53846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103393" y="1899243"/>
              <a:ext cx="1024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Analytics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348916" y="1459134"/>
            <a:ext cx="989311" cy="879930"/>
            <a:chOff x="7171759" y="2364665"/>
            <a:chExt cx="989311" cy="87993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6840" y="2364665"/>
              <a:ext cx="441561" cy="50846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171759" y="2875263"/>
              <a:ext cx="989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Web API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77960" y="5246439"/>
            <a:ext cx="1666367" cy="1365678"/>
            <a:chOff x="1127607" y="3957506"/>
            <a:chExt cx="1666367" cy="1365678"/>
          </a:xfrm>
        </p:grpSpPr>
        <p:pic>
          <p:nvPicPr>
            <p:cNvPr id="15" name="Picture 14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127607" y="4676853"/>
              <a:ext cx="1666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Development</a:t>
              </a:r>
            </a:p>
            <a:p>
              <a:r>
                <a:rPr lang="en-US" dirty="0" smtClean="0"/>
                <a:t>Virtual machine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588576" y="5246439"/>
            <a:ext cx="1110926" cy="1088679"/>
            <a:chOff x="1127607" y="3957506"/>
            <a:chExt cx="1110926" cy="1088679"/>
          </a:xfrm>
        </p:grpSpPr>
        <p:pic>
          <p:nvPicPr>
            <p:cNvPr id="21" name="Picture 20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127607" y="4676853"/>
              <a:ext cx="1110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QA server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890650" y="5552941"/>
            <a:ext cx="1317075" cy="1072467"/>
            <a:chOff x="1654009" y="5237215"/>
            <a:chExt cx="1317075" cy="1072467"/>
          </a:xfrm>
        </p:grpSpPr>
        <p:pic>
          <p:nvPicPr>
            <p:cNvPr id="29" name="Picture 28" descr="AWS-Cloud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6787" y="5237215"/>
              <a:ext cx="731520" cy="73152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654009" y="5940350"/>
              <a:ext cx="131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Public cloud</a:t>
              </a:r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726105" y="5262651"/>
            <a:ext cx="1151953" cy="1365678"/>
            <a:chOff x="6449859" y="3871537"/>
            <a:chExt cx="1151953" cy="1365678"/>
          </a:xfrm>
        </p:grpSpPr>
        <p:pic>
          <p:nvPicPr>
            <p:cNvPr id="16" name="Picture 15" descr="AWS-Management-Consol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520" y="3871537"/>
              <a:ext cx="731520" cy="73152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449859" y="4590884"/>
              <a:ext cx="11519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Developer</a:t>
              </a:r>
            </a:p>
            <a:p>
              <a:r>
                <a:rPr lang="en-US" dirty="0" smtClean="0"/>
                <a:t>laptop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840914" y="5234266"/>
            <a:ext cx="1217889" cy="1377851"/>
            <a:chOff x="5553021" y="4668391"/>
            <a:chExt cx="1217889" cy="1377851"/>
          </a:xfrm>
        </p:grpSpPr>
        <p:sp>
          <p:nvSpPr>
            <p:cNvPr id="25" name="TextBox 24"/>
            <p:cNvSpPr txBox="1"/>
            <p:nvPr/>
          </p:nvSpPr>
          <p:spPr>
            <a:xfrm>
              <a:off x="5553021" y="5399911"/>
              <a:ext cx="12178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Production</a:t>
              </a:r>
            </a:p>
            <a:p>
              <a:r>
                <a:rPr lang="en-US" dirty="0" smtClean="0"/>
                <a:t>servers</a:t>
              </a:r>
              <a:endParaRPr lang="en-US" dirty="0"/>
            </a:p>
          </p:txBody>
        </p:sp>
        <p:pic>
          <p:nvPicPr>
            <p:cNvPr id="41" name="Picture 40" descr="Forums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8339" y="4668391"/>
              <a:ext cx="731520" cy="731520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46400" y="2432845"/>
            <a:ext cx="3238500" cy="25146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0601" y="2246325"/>
            <a:ext cx="759931" cy="75993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4130601" y="4793009"/>
            <a:ext cx="759931" cy="75993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2172" y="2637073"/>
            <a:ext cx="29648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 container is the IT equivalent of a shipping container.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Encapsulates application stack in a lightweight and portable environment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6162176" y="2613312"/>
            <a:ext cx="27879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Can be manually composed using simple operations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Runs on almost any hardware platform using a modern OS kernel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4748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8992</TotalTime>
  <Words>3336</Words>
  <Application>Microsoft Macintosh PowerPoint</Application>
  <PresentationFormat>On-screen Show (4:3)</PresentationFormat>
  <Paragraphs>711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Calibri</vt:lpstr>
      <vt:lpstr>Consolas</vt:lpstr>
      <vt:lpstr>Arial</vt:lpstr>
      <vt:lpstr>Office Theme</vt:lpstr>
      <vt:lpstr>DevOps &amp; Cloud Infrastructure SEIS 665 Week 12: Containers</vt:lpstr>
      <vt:lpstr>Agenda</vt:lpstr>
      <vt:lpstr>Fragile IT</vt:lpstr>
      <vt:lpstr>The Matrix from Hell</vt:lpstr>
      <vt:lpstr>Transporting Cargo Pre-1960</vt:lpstr>
      <vt:lpstr>Cargo Transport Matrix</vt:lpstr>
      <vt:lpstr>Intermodal Transport Solution</vt:lpstr>
      <vt:lpstr>Intermodal Shipping Containers</vt:lpstr>
      <vt:lpstr>IT Transport Solution: Containers</vt:lpstr>
      <vt:lpstr>IT Matrix Solution</vt:lpstr>
      <vt:lpstr>Developer Benefits</vt:lpstr>
      <vt:lpstr>IT Operations benefits</vt:lpstr>
      <vt:lpstr>High Level Overview</vt:lpstr>
      <vt:lpstr>Low Level Overview</vt:lpstr>
      <vt:lpstr>Virtual Machines vs. Containers</vt:lpstr>
      <vt:lpstr>Container advantages over VMs</vt:lpstr>
      <vt:lpstr>Docker</vt:lpstr>
      <vt:lpstr>Traditional vs. Docker Application Deployment</vt:lpstr>
      <vt:lpstr>How Docker Works</vt:lpstr>
      <vt:lpstr>PowerPoint Presentation</vt:lpstr>
      <vt:lpstr>Docker Terms</vt:lpstr>
      <vt:lpstr>Docker Hands-on</vt:lpstr>
      <vt:lpstr>Hello World Example</vt:lpstr>
      <vt:lpstr>Interactive Container</vt:lpstr>
      <vt:lpstr>Background Container</vt:lpstr>
      <vt:lpstr>List Containers</vt:lpstr>
      <vt:lpstr>View Container Logs</vt:lpstr>
      <vt:lpstr>Stopping and restarting the container</vt:lpstr>
      <vt:lpstr>Docker container names</vt:lpstr>
      <vt:lpstr>Docker images</vt:lpstr>
      <vt:lpstr>Images versus Containers</vt:lpstr>
      <vt:lpstr>Modifying Images</vt:lpstr>
      <vt:lpstr>Image namespaces</vt:lpstr>
      <vt:lpstr>Show current images</vt:lpstr>
      <vt:lpstr>Installing images</vt:lpstr>
      <vt:lpstr>Image tags</vt:lpstr>
      <vt:lpstr>Build an image</vt:lpstr>
      <vt:lpstr>Build an image</vt:lpstr>
      <vt:lpstr>Dockerfile</vt:lpstr>
      <vt:lpstr>Building Dockerfile</vt:lpstr>
      <vt:lpstr>Caching system</vt:lpstr>
      <vt:lpstr>Dockerfile command: FROM</vt:lpstr>
      <vt:lpstr>Dockerfile command: LABEL</vt:lpstr>
      <vt:lpstr>Dockerfile command: CMD</vt:lpstr>
      <vt:lpstr>Dockerfile command: ENTRYPOINT</vt:lpstr>
      <vt:lpstr>Dockerfile command: COPY</vt:lpstr>
      <vt:lpstr>Docker file command: WORKDIR</vt:lpstr>
      <vt:lpstr>Dockerfile command: ENV</vt:lpstr>
      <vt:lpstr>Dockerfile command: EXPOSE</vt:lpstr>
      <vt:lpstr>Networking</vt:lpstr>
      <vt:lpstr>Networking</vt:lpstr>
      <vt:lpstr>Networking</vt:lpstr>
      <vt:lpstr>Networking</vt:lpstr>
      <vt:lpstr>Volumes</vt:lpstr>
      <vt:lpstr>Volumes</vt:lpstr>
      <vt:lpstr>Docker Compose</vt:lpstr>
      <vt:lpstr>Troubleshooting Containers</vt:lpstr>
      <vt:lpstr>Docker Hub</vt:lpstr>
      <vt:lpstr>Homework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665 Week 11</dc:title>
  <dc:creator>Jason Baker</dc:creator>
  <cp:lastModifiedBy>Baker, Jason D.</cp:lastModifiedBy>
  <cp:revision>128</cp:revision>
  <dcterms:created xsi:type="dcterms:W3CDTF">2016-04-27T16:52:20Z</dcterms:created>
  <dcterms:modified xsi:type="dcterms:W3CDTF">2017-08-27T17:16:46Z</dcterms:modified>
</cp:coreProperties>
</file>